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302" r:id="rId2"/>
    <p:sldId id="303" r:id="rId3"/>
    <p:sldId id="324" r:id="rId4"/>
    <p:sldId id="338" r:id="rId5"/>
    <p:sldId id="317" r:id="rId6"/>
    <p:sldId id="2147327098" r:id="rId7"/>
    <p:sldId id="333" r:id="rId8"/>
    <p:sldId id="322" r:id="rId9"/>
    <p:sldId id="320" r:id="rId10"/>
    <p:sldId id="327" r:id="rId11"/>
    <p:sldId id="339" r:id="rId12"/>
    <p:sldId id="340" r:id="rId13"/>
    <p:sldId id="341" r:id="rId14"/>
    <p:sldId id="342" r:id="rId15"/>
    <p:sldId id="334" r:id="rId16"/>
    <p:sldId id="33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8AFED2-5A23-4524-8444-993793CC7406}" v="24" dt="2023-04-14T20:42:09.2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9F6CC1-0C46-45B9-BC4F-82EE95DCC4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4709B1-1D5C-4D2B-A29E-2B65D8DF3F0C}">
      <dgm:prSet/>
      <dgm:spPr/>
      <dgm:t>
        <a:bodyPr/>
        <a:lstStyle/>
        <a:p>
          <a:pPr algn="ctr"/>
          <a:r>
            <a:rPr lang="es-PR" b="1" dirty="0"/>
            <a:t>Total </a:t>
          </a:r>
          <a:r>
            <a:rPr lang="en-US" b="1" noProof="0" dirty="0"/>
            <a:t>of RAP’s: 27</a:t>
          </a:r>
        </a:p>
      </dgm:t>
    </dgm:pt>
    <dgm:pt modelId="{6D416124-BC8F-45F7-B708-D7A597562860}" type="parTrans" cxnId="{C330F373-1955-49CF-9FE1-471DB0DFF431}">
      <dgm:prSet/>
      <dgm:spPr/>
      <dgm:t>
        <a:bodyPr/>
        <a:lstStyle/>
        <a:p>
          <a:endParaRPr lang="en-US"/>
        </a:p>
      </dgm:t>
    </dgm:pt>
    <dgm:pt modelId="{603AE10C-899E-4EA1-80C6-BA9F5FDBCBBD}" type="sibTrans" cxnId="{C330F373-1955-49CF-9FE1-471DB0DFF431}">
      <dgm:prSet/>
      <dgm:spPr/>
      <dgm:t>
        <a:bodyPr/>
        <a:lstStyle/>
        <a:p>
          <a:endParaRPr lang="en-US"/>
        </a:p>
      </dgm:t>
    </dgm:pt>
    <dgm:pt modelId="{F8CD5B55-217C-44B0-8BCC-3941E12DC25E}">
      <dgm:prSet/>
      <dgm:spPr/>
      <dgm:t>
        <a:bodyPr/>
        <a:lstStyle/>
        <a:p>
          <a:pPr algn="ctr"/>
          <a:r>
            <a:rPr lang="es-PR" b="1" dirty="0"/>
            <a:t>Active Apprentices: 1,461</a:t>
          </a:r>
          <a:endParaRPr lang="en-US" dirty="0"/>
        </a:p>
      </dgm:t>
    </dgm:pt>
    <dgm:pt modelId="{A180D74F-0663-4F1D-B0D8-0B899AD04996}" type="parTrans" cxnId="{17F2AA35-D76E-4A6F-9451-6851EB01D73B}">
      <dgm:prSet/>
      <dgm:spPr/>
      <dgm:t>
        <a:bodyPr/>
        <a:lstStyle/>
        <a:p>
          <a:endParaRPr lang="en-US"/>
        </a:p>
      </dgm:t>
    </dgm:pt>
    <dgm:pt modelId="{033B9961-C1BF-4554-BBC7-B440CC387D2D}" type="sibTrans" cxnId="{17F2AA35-D76E-4A6F-9451-6851EB01D73B}">
      <dgm:prSet/>
      <dgm:spPr/>
      <dgm:t>
        <a:bodyPr/>
        <a:lstStyle/>
        <a:p>
          <a:endParaRPr lang="en-US"/>
        </a:p>
      </dgm:t>
    </dgm:pt>
    <dgm:pt modelId="{E3A9F2B0-AA77-473F-90DB-41714FB3F384}">
      <dgm:prSet/>
      <dgm:spPr/>
      <dgm:t>
        <a:bodyPr/>
        <a:lstStyle/>
        <a:p>
          <a:pPr algn="ctr"/>
          <a:r>
            <a:rPr lang="es-PR" b="1" dirty="0"/>
            <a:t>Apprentices with RAP credentials: 129 </a:t>
          </a:r>
          <a:endParaRPr lang="en-US" dirty="0"/>
        </a:p>
      </dgm:t>
    </dgm:pt>
    <dgm:pt modelId="{DFE7E68B-3779-4F6E-A273-8DB0718601A4}" type="parTrans" cxnId="{72C529B2-4964-4739-90E2-3E7AEB6016FF}">
      <dgm:prSet/>
      <dgm:spPr/>
      <dgm:t>
        <a:bodyPr/>
        <a:lstStyle/>
        <a:p>
          <a:endParaRPr lang="en-US"/>
        </a:p>
      </dgm:t>
    </dgm:pt>
    <dgm:pt modelId="{FEA14717-F179-498B-97C8-F0FC98A32829}" type="sibTrans" cxnId="{72C529B2-4964-4739-90E2-3E7AEB6016FF}">
      <dgm:prSet/>
      <dgm:spPr/>
      <dgm:t>
        <a:bodyPr/>
        <a:lstStyle/>
        <a:p>
          <a:endParaRPr lang="en-US"/>
        </a:p>
      </dgm:t>
    </dgm:pt>
    <dgm:pt modelId="{2DC4C517-2969-4687-94A1-502CE8AF822D}" type="pres">
      <dgm:prSet presAssocID="{909F6CC1-0C46-45B9-BC4F-82EE95DCC482}" presName="linear" presStyleCnt="0">
        <dgm:presLayoutVars>
          <dgm:animLvl val="lvl"/>
          <dgm:resizeHandles val="exact"/>
        </dgm:presLayoutVars>
      </dgm:prSet>
      <dgm:spPr/>
    </dgm:pt>
    <dgm:pt modelId="{68140B6C-8DE0-4597-97F5-C94521A4B329}" type="pres">
      <dgm:prSet presAssocID="{984709B1-1D5C-4D2B-A29E-2B65D8DF3F0C}" presName="parentText" presStyleLbl="node1" presStyleIdx="0" presStyleCnt="3" custLinFactY="-120230" custLinFactNeighborX="930" custLinFactNeighborY="-200000">
        <dgm:presLayoutVars>
          <dgm:chMax val="0"/>
          <dgm:bulletEnabled val="1"/>
        </dgm:presLayoutVars>
      </dgm:prSet>
      <dgm:spPr/>
    </dgm:pt>
    <dgm:pt modelId="{950577C3-53F7-49FA-8169-573DFFE4D320}" type="pres">
      <dgm:prSet presAssocID="{603AE10C-899E-4EA1-80C6-BA9F5FDBCBBD}" presName="spacer" presStyleCnt="0"/>
      <dgm:spPr/>
    </dgm:pt>
    <dgm:pt modelId="{EDB1421B-F20C-4D3A-BFC2-4DA5B4A5CDFE}" type="pres">
      <dgm:prSet presAssocID="{F8CD5B55-217C-44B0-8BCC-3941E12DC25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71AD266-9C75-43F4-AD3B-CD09782D29E7}" type="pres">
      <dgm:prSet presAssocID="{033B9961-C1BF-4554-BBC7-B440CC387D2D}" presName="spacer" presStyleCnt="0"/>
      <dgm:spPr/>
    </dgm:pt>
    <dgm:pt modelId="{3EE8BE29-25DD-4450-89FF-D58C82131940}" type="pres">
      <dgm:prSet presAssocID="{E3A9F2B0-AA77-473F-90DB-41714FB3F38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55B7612-09EA-44E7-A56A-A01816DAE861}" type="presOf" srcId="{F8CD5B55-217C-44B0-8BCC-3941E12DC25E}" destId="{EDB1421B-F20C-4D3A-BFC2-4DA5B4A5CDFE}" srcOrd="0" destOrd="0" presId="urn:microsoft.com/office/officeart/2005/8/layout/vList2"/>
    <dgm:cxn modelId="{17F2AA35-D76E-4A6F-9451-6851EB01D73B}" srcId="{909F6CC1-0C46-45B9-BC4F-82EE95DCC482}" destId="{F8CD5B55-217C-44B0-8BCC-3941E12DC25E}" srcOrd="1" destOrd="0" parTransId="{A180D74F-0663-4F1D-B0D8-0B899AD04996}" sibTransId="{033B9961-C1BF-4554-BBC7-B440CC387D2D}"/>
    <dgm:cxn modelId="{0C686568-BE4B-475A-A290-AFF8B476BB61}" type="presOf" srcId="{909F6CC1-0C46-45B9-BC4F-82EE95DCC482}" destId="{2DC4C517-2969-4687-94A1-502CE8AF822D}" srcOrd="0" destOrd="0" presId="urn:microsoft.com/office/officeart/2005/8/layout/vList2"/>
    <dgm:cxn modelId="{C330F373-1955-49CF-9FE1-471DB0DFF431}" srcId="{909F6CC1-0C46-45B9-BC4F-82EE95DCC482}" destId="{984709B1-1D5C-4D2B-A29E-2B65D8DF3F0C}" srcOrd="0" destOrd="0" parTransId="{6D416124-BC8F-45F7-B708-D7A597562860}" sibTransId="{603AE10C-899E-4EA1-80C6-BA9F5FDBCBBD}"/>
    <dgm:cxn modelId="{A52AF3A1-0BBD-4D8A-B9E6-48391F10280C}" type="presOf" srcId="{E3A9F2B0-AA77-473F-90DB-41714FB3F384}" destId="{3EE8BE29-25DD-4450-89FF-D58C82131940}" srcOrd="0" destOrd="0" presId="urn:microsoft.com/office/officeart/2005/8/layout/vList2"/>
    <dgm:cxn modelId="{9E2199A2-4D8B-4506-9DDB-81E1C5179214}" type="presOf" srcId="{984709B1-1D5C-4D2B-A29E-2B65D8DF3F0C}" destId="{68140B6C-8DE0-4597-97F5-C94521A4B329}" srcOrd="0" destOrd="0" presId="urn:microsoft.com/office/officeart/2005/8/layout/vList2"/>
    <dgm:cxn modelId="{72C529B2-4964-4739-90E2-3E7AEB6016FF}" srcId="{909F6CC1-0C46-45B9-BC4F-82EE95DCC482}" destId="{E3A9F2B0-AA77-473F-90DB-41714FB3F384}" srcOrd="2" destOrd="0" parTransId="{DFE7E68B-3779-4F6E-A273-8DB0718601A4}" sibTransId="{FEA14717-F179-498B-97C8-F0FC98A32829}"/>
    <dgm:cxn modelId="{2F4859E3-3580-460E-B918-C23FF18BE34C}" type="presParOf" srcId="{2DC4C517-2969-4687-94A1-502CE8AF822D}" destId="{68140B6C-8DE0-4597-97F5-C94521A4B329}" srcOrd="0" destOrd="0" presId="urn:microsoft.com/office/officeart/2005/8/layout/vList2"/>
    <dgm:cxn modelId="{8D9A931E-59DA-4466-9321-AF5D3844031D}" type="presParOf" srcId="{2DC4C517-2969-4687-94A1-502CE8AF822D}" destId="{950577C3-53F7-49FA-8169-573DFFE4D320}" srcOrd="1" destOrd="0" presId="urn:microsoft.com/office/officeart/2005/8/layout/vList2"/>
    <dgm:cxn modelId="{5FA5F020-3E6C-46E4-B70B-D5257C80C84F}" type="presParOf" srcId="{2DC4C517-2969-4687-94A1-502CE8AF822D}" destId="{EDB1421B-F20C-4D3A-BFC2-4DA5B4A5CDFE}" srcOrd="2" destOrd="0" presId="urn:microsoft.com/office/officeart/2005/8/layout/vList2"/>
    <dgm:cxn modelId="{DB9D0BD4-DA4D-4739-907A-6C00ED53325B}" type="presParOf" srcId="{2DC4C517-2969-4687-94A1-502CE8AF822D}" destId="{F71AD266-9C75-43F4-AD3B-CD09782D29E7}" srcOrd="3" destOrd="0" presId="urn:microsoft.com/office/officeart/2005/8/layout/vList2"/>
    <dgm:cxn modelId="{5621E55F-7CB0-4FCB-B392-A638CDAFD35B}" type="presParOf" srcId="{2DC4C517-2969-4687-94A1-502CE8AF822D}" destId="{3EE8BE29-25DD-4450-89FF-D58C8213194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40B6C-8DE0-4597-97F5-C94521A4B329}">
      <dsp:nvSpPr>
        <dsp:cNvPr id="0" name=""/>
        <dsp:cNvSpPr/>
      </dsp:nvSpPr>
      <dsp:spPr>
        <a:xfrm>
          <a:off x="0" y="0"/>
          <a:ext cx="8024326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R" sz="1900" b="1" kern="1200" dirty="0"/>
            <a:t>Total </a:t>
          </a:r>
          <a:r>
            <a:rPr lang="en-US" sz="1900" b="1" kern="1200" noProof="0" dirty="0"/>
            <a:t>of RAP’s: 27</a:t>
          </a:r>
        </a:p>
      </dsp:txBody>
      <dsp:txXfrm>
        <a:off x="22246" y="22246"/>
        <a:ext cx="7979834" cy="411223"/>
      </dsp:txXfrm>
    </dsp:sp>
    <dsp:sp modelId="{EDB1421B-F20C-4D3A-BFC2-4DA5B4A5CDFE}">
      <dsp:nvSpPr>
        <dsp:cNvPr id="0" name=""/>
        <dsp:cNvSpPr/>
      </dsp:nvSpPr>
      <dsp:spPr>
        <a:xfrm>
          <a:off x="0" y="514638"/>
          <a:ext cx="8024326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R" sz="1900" b="1" kern="1200" dirty="0"/>
            <a:t>Active Apprentices: 1,461</a:t>
          </a:r>
          <a:endParaRPr lang="en-US" sz="1900" kern="1200" dirty="0"/>
        </a:p>
      </dsp:txBody>
      <dsp:txXfrm>
        <a:off x="22246" y="536884"/>
        <a:ext cx="7979834" cy="411223"/>
      </dsp:txXfrm>
    </dsp:sp>
    <dsp:sp modelId="{3EE8BE29-25DD-4450-89FF-D58C82131940}">
      <dsp:nvSpPr>
        <dsp:cNvPr id="0" name=""/>
        <dsp:cNvSpPr/>
      </dsp:nvSpPr>
      <dsp:spPr>
        <a:xfrm>
          <a:off x="0" y="1025073"/>
          <a:ext cx="8024326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R" sz="1900" b="1" kern="1200" dirty="0"/>
            <a:t>Apprentices with RAP credentials: 129 </a:t>
          </a:r>
          <a:endParaRPr lang="en-US" sz="1900" kern="1200" dirty="0"/>
        </a:p>
      </dsp:txBody>
      <dsp:txXfrm>
        <a:off x="22246" y="1047319"/>
        <a:ext cx="7979834" cy="411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B6BF1-EE31-46E4-9F11-B62252EB2D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9C00B-06F3-4585-8E5C-700454D16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5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Apprenticeship spans hundreds of occupations, including careers in: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Health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Cybersecurity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Information technology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Biotechnology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Transportation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Construction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Financial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Advanced manufacturing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Hospitality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Energy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Telecommunications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E048EE-F6E1-1C4C-9881-042DFC316FD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184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52A2A-5FA7-F047-9326-E7E12D07E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6A4D-56EB-1D4A-84F5-04284CCEE23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A816D-27A8-3543-9AE7-A07C2F31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FB2B6-9D45-E740-82DC-B197466D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DED9-510C-2F4F-8495-53412EF1F6D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19A549-561D-417E-9317-0DE0482F33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D68378D0-D74F-416F-A6FF-B89E514020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13318" y="329044"/>
            <a:ext cx="5108862" cy="242583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26A141B-DE6B-4002-9C60-2DB8C5956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199" y="3087974"/>
            <a:ext cx="6041875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67F08F2-055A-4DA3-BCB4-CD891177A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7749" y="5238159"/>
            <a:ext cx="2673927" cy="11615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C5B34E-07F9-0D36-FF93-DB7B5E534A37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4199" y="675705"/>
            <a:ext cx="1658943" cy="17325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C1AD58-62EF-9345-7207-594FD4399FCF}"/>
              </a:ext>
            </a:extLst>
          </p:cNvPr>
          <p:cNvSpPr txBox="1"/>
          <p:nvPr userDrawn="1"/>
        </p:nvSpPr>
        <p:spPr>
          <a:xfrm>
            <a:off x="2386940" y="1021278"/>
            <a:ext cx="2707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U.S. Department of Labor</a:t>
            </a:r>
          </a:p>
        </p:txBody>
      </p:sp>
    </p:spTree>
    <p:extLst>
      <p:ext uri="{BB962C8B-B14F-4D97-AF65-F5344CB8AC3E}">
        <p14:creationId xmlns:p14="http://schemas.microsoft.com/office/powerpoint/2010/main" val="8745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1077-08E0-D741-9843-FEB62AAD5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6525"/>
            <a:ext cx="10514012" cy="57357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2B9C0C-808F-664D-BC5C-E056FD1A5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38844"/>
            <a:ext cx="6172200" cy="47222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FAA4A-966F-F948-945A-630FEC4E9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79418"/>
            <a:ext cx="3932237" cy="42895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CE15D-D3D2-494D-B5B2-4CF513236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6A4D-56EB-1D4A-84F5-04284CCEE23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492440-663F-CA4E-A3EA-E8801CFC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D67C2-9C16-804A-91C6-AE3F113F5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DED9-510C-2F4F-8495-53412EF1F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6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3D94C-016F-D84C-9404-0B6B267F9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502"/>
            <a:ext cx="10515600" cy="61514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0350E-D6D2-DE4E-8F9C-0E7998725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62793"/>
            <a:ext cx="10515600" cy="43724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83C4C-D060-2F4D-8154-F950529A7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6A4D-56EB-1D4A-84F5-04284CCEE23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7C80E-23D2-924D-9B49-72AD606A8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FF75A-C473-8C4B-9AD3-5F8EAFFB4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DED9-510C-2F4F-8495-53412EF1F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44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C0850-3B30-2D42-A886-724AB2A6A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6A4D-56EB-1D4A-84F5-04284CCEE23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E8C43-6C3F-A942-880D-E1E4045C8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E568C-25E1-5A49-8171-D41747DB5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DED9-510C-2F4F-8495-53412EF1F6DD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BCAE48-4596-4962-8BA4-D36EF1C5FA01}"/>
              </a:ext>
            </a:extLst>
          </p:cNvPr>
          <p:cNvGrpSpPr/>
          <p:nvPr userDrawn="1"/>
        </p:nvGrpSpPr>
        <p:grpSpPr>
          <a:xfrm>
            <a:off x="0" y="-16898"/>
            <a:ext cx="12192000" cy="6901131"/>
            <a:chOff x="0" y="-16898"/>
            <a:chExt cx="12192000" cy="690113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A16EB64-B728-4659-A1D7-99488CFB4090}"/>
                </a:ext>
              </a:extLst>
            </p:cNvPr>
            <p:cNvSpPr/>
            <p:nvPr userDrawn="1"/>
          </p:nvSpPr>
          <p:spPr>
            <a:xfrm>
              <a:off x="0" y="-16898"/>
              <a:ext cx="12192000" cy="68748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R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685BDA3-EAF5-4F08-97A9-2A8C109D5E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 rot="16200000">
              <a:off x="6722135" y="1414369"/>
              <a:ext cx="6901131" cy="4038598"/>
            </a:xfrm>
            <a:prstGeom prst="rect">
              <a:avLst/>
            </a:prstGeom>
          </p:spPr>
        </p:pic>
        <p:pic>
          <p:nvPicPr>
            <p:cNvPr id="9" name="Picture 8" descr="Graphical user interface, text&#10;&#10;Description automatically generated">
              <a:extLst>
                <a:ext uri="{FF2B5EF4-FFF2-40B4-BE49-F238E27FC236}">
                  <a16:creationId xmlns:a16="http://schemas.microsoft.com/office/drawing/2014/main" id="{E5479D26-4904-4808-B52F-D52C63A46D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44570" y="5861350"/>
              <a:ext cx="1808673" cy="860125"/>
            </a:xfrm>
            <a:prstGeom prst="rect">
              <a:avLst/>
            </a:prstGeom>
          </p:spPr>
        </p:pic>
      </p:grpSp>
      <p:sp>
        <p:nvSpPr>
          <p:cNvPr id="10" name="Vertical Title 1">
            <a:extLst>
              <a:ext uri="{FF2B5EF4-FFF2-40B4-BE49-F238E27FC236}">
                <a16:creationId xmlns:a16="http://schemas.microsoft.com/office/drawing/2014/main" id="{E57A1B48-A50F-42AB-8E0A-2162B6172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25457" y="365125"/>
            <a:ext cx="2628900" cy="572810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Vertical Text Placeholder 2">
            <a:extLst>
              <a:ext uri="{FF2B5EF4-FFF2-40B4-BE49-F238E27FC236}">
                <a16:creationId xmlns:a16="http://schemas.microsoft.com/office/drawing/2014/main" id="{636E2581-6EB7-47A7-9CD3-A60266DF1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39338" y="365125"/>
            <a:ext cx="8031134" cy="57281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9071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ADCEE5-A0E4-3646-AA1F-A1B0A53C3E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755" y="6215444"/>
            <a:ext cx="352884" cy="365125"/>
          </a:xfrm>
          <a:prstGeom prst="rect">
            <a:avLst/>
          </a:prstGeom>
        </p:spPr>
        <p:txBody>
          <a:bodyPr vert="horz" lIns="0" tIns="45708" rIns="0" bIns="45708" rtlCol="0" anchor="ctr"/>
          <a:lstStyle>
            <a:lvl1pPr algn="r">
              <a:defRPr lang="en-GB" sz="900" b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61AABEC-672F-4B68-B914-690DA978312C}" type="slidenum">
              <a:rPr lang="en-US" smtClean="0"/>
              <a:pPr/>
              <a:t>‹#›</a:t>
            </a:fld>
            <a:r>
              <a:rPr lang="en-US"/>
              <a:t> 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DD8E947-4754-8340-9527-945C0F1FC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2756" y="5726437"/>
            <a:ext cx="10506487" cy="249361"/>
          </a:xfrm>
          <a:prstGeom prst="rect">
            <a:avLst/>
          </a:prstGeom>
        </p:spPr>
        <p:txBody>
          <a:bodyPr vert="horz" lIns="0" tIns="45708" rIns="0" bIns="45708" rtlCol="0" anchor="ctr" anchorCtr="0"/>
          <a:lstStyle>
            <a:lvl1pPr>
              <a:defRPr lang="en-US" sz="9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7977C82-B5B4-FC48-AB8C-91EAA611906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838200" y="1448001"/>
            <a:ext cx="10506487" cy="4038789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44389" indent="-311072">
              <a:lnSpc>
                <a:spcPct val="120000"/>
              </a:lnSpc>
              <a:spcBef>
                <a:spcPts val="1200"/>
              </a:spcBef>
              <a:buClrTx/>
              <a:buSzPct val="100000"/>
              <a:buFont typeface="Arial" panose="020B0604020202020204" pitchFamily="34" charset="0"/>
              <a:buChar char="•"/>
              <a:tabLst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20000"/>
              </a:lnSpc>
              <a:spcBef>
                <a:spcPts val="1200"/>
              </a:spcBef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7B169F6-E67B-9142-BD40-8381CE5BFA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6051"/>
            <a:ext cx="10678512" cy="480131"/>
          </a:xfrm>
        </p:spPr>
        <p:txBody>
          <a:bodyPr anchor="t" anchorCtr="0">
            <a:spAutoFit/>
          </a:bodyPr>
          <a:lstStyle>
            <a:lvl1pPr>
              <a:defRPr sz="2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DE9AA85D-931E-41AA-FE8E-477A717A06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6678" y="6011971"/>
            <a:ext cx="1809144" cy="86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20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8E661-5251-8D4A-B785-44A6DB992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48"/>
            <a:ext cx="10515600" cy="49108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805BC-2329-844A-AA01-6F2BB5F4A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47F6D-8852-CE49-8998-68CD6DC6C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6A4D-56EB-1D4A-84F5-04284CCEE23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B4045-E775-CD4D-8BCB-38BA6D91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2901E-AAEB-1741-8C24-87AF4B9F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DED9-510C-2F4F-8495-53412EF1F6D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5D5DFB-B4E6-8049-D211-FC01AB9617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14809" y="6094088"/>
            <a:ext cx="2644623" cy="36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9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46FD3-EADC-BE49-9D1E-801843E42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875" y="1330037"/>
            <a:ext cx="10515600" cy="283463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65E1A-2FEB-6B43-B3C9-3B10F5BFA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64676"/>
            <a:ext cx="10515600" cy="117057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AE1A0-0F71-1048-977C-0F5FEE822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6A4D-56EB-1D4A-84F5-04284CCEE23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6E03D-81D5-6F43-B226-E321E34C7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07C75-D9AD-224B-8E50-7472944E0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DED9-510C-2F4F-8495-53412EF1F6DD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2105D2F-73F2-4E00-B4A6-B0EE3BE2CD56}"/>
              </a:ext>
            </a:extLst>
          </p:cNvPr>
          <p:cNvGrpSpPr/>
          <p:nvPr userDrawn="1"/>
        </p:nvGrpSpPr>
        <p:grpSpPr>
          <a:xfrm>
            <a:off x="0" y="5079076"/>
            <a:ext cx="12192000" cy="1778923"/>
            <a:chOff x="0" y="5079076"/>
            <a:chExt cx="12192000" cy="177892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9E98E05-EB3F-43AF-A80D-5746E16947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0" y="5079076"/>
              <a:ext cx="12192000" cy="1778923"/>
            </a:xfrm>
            <a:prstGeom prst="rect">
              <a:avLst/>
            </a:prstGeom>
          </p:spPr>
        </p:pic>
        <p:pic>
          <p:nvPicPr>
            <p:cNvPr id="8" name="Picture 7" descr="Graphical user interface, text&#10;&#10;Description automatically generated">
              <a:extLst>
                <a:ext uri="{FF2B5EF4-FFF2-40B4-BE49-F238E27FC236}">
                  <a16:creationId xmlns:a16="http://schemas.microsoft.com/office/drawing/2014/main" id="{E60AF0C9-6BF8-4DF9-938F-2D018F6868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311072" y="5965569"/>
              <a:ext cx="1808673" cy="860125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DBEA80C0-4C07-4181-F11C-93EF6EC10F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9088" y="6239267"/>
            <a:ext cx="2644623" cy="36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02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071C4-6DC5-D743-A14C-AC9B57898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5937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77E21-F3F9-BA4C-844D-CF47936C9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296785"/>
            <a:ext cx="5181600" cy="45975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4FB21D-B0A2-ED4C-B382-FF389AD67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0389" y="1296785"/>
            <a:ext cx="5181600" cy="45975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C829E-6BBE-9E4A-AF25-D71CBA219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6A4D-56EB-1D4A-84F5-04284CCEE23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6723E-E435-A44C-A56A-9F71480B3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EF3C8-CEC5-634D-BBBA-6B22212B1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DED9-510C-2F4F-8495-53412EF1F6D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2B4B8F-2301-FC35-FF3C-BB84DF365B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02934" y="6093885"/>
            <a:ext cx="2644623" cy="36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16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CE151-D546-4B46-93E1-2DB09AB96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6525"/>
            <a:ext cx="10515600" cy="59915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17A8A-F292-F348-9D20-994350B69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8171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11485-9514-D546-AF5A-737A1D11A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7935"/>
            <a:ext cx="5157787" cy="3895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6777EE-0FC5-9745-8AF0-AA12F2C18B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28171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D33F60-2E0B-EF47-AAF9-945C2A0C8A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77935"/>
            <a:ext cx="5183188" cy="3895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580FDD-1848-2648-87A4-F26E9EB70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6A4D-56EB-1D4A-84F5-04284CCEE23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451F3B-9FF6-024E-94AD-12B9275A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133ADC-5518-4449-AD64-29620D231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DED9-510C-2F4F-8495-53412EF1F6D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658E95-5C21-452F-AC10-AAAECC09B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35319" y="6172860"/>
            <a:ext cx="2644623" cy="36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54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E4EE8-2C32-8744-B4EE-2F8833180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5937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52A5A6-55D4-FA41-9760-D294B2969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6A4D-56EB-1D4A-84F5-04284CCEE23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B397E-FD52-3443-AAE9-806A19F6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97F72-3793-E541-BFDA-EAFE53170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DED9-510C-2F4F-8495-53412EF1F6D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5C074B-D193-CBF3-29FC-0CA0E75EFE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1059" y="6011807"/>
            <a:ext cx="2644623" cy="36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02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A84FF5-D0BD-9A44-BB46-B901CD889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6A4D-56EB-1D4A-84F5-04284CCEE23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9249DB-708C-194E-B2FE-3C7C59C6C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F5AD9-A005-5B4D-AF2B-7353D0F87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DED9-510C-2F4F-8495-53412EF1F6DD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1C4430-10C3-E174-3BF2-16B2EB185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14809" y="5999931"/>
            <a:ext cx="2644623" cy="36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11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59A3-D48D-478C-B63F-B6E715CF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D42E330B-7B8C-4F2B-B8BF-52D5BAD84D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0F8B6A4D-56EB-1D4A-84F5-04284CCEE23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1509347-508F-49AF-A38C-F0E4084CA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28073724-E1F1-49A4-BB8C-F49188CD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6BDED9-510C-2F4F-8495-53412EF1F6D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4587683-E44D-4AC1-8D24-019BB8E95E9A}"/>
              </a:ext>
            </a:extLst>
          </p:cNvPr>
          <p:cNvGrpSpPr/>
          <p:nvPr userDrawn="1"/>
        </p:nvGrpSpPr>
        <p:grpSpPr>
          <a:xfrm>
            <a:off x="0" y="-16898"/>
            <a:ext cx="12192000" cy="6901131"/>
            <a:chOff x="0" y="-16898"/>
            <a:chExt cx="12192000" cy="690113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063E81F-F20D-4569-AA19-01C9E2B65500}"/>
                </a:ext>
              </a:extLst>
            </p:cNvPr>
            <p:cNvSpPr/>
            <p:nvPr userDrawn="1"/>
          </p:nvSpPr>
          <p:spPr>
            <a:xfrm>
              <a:off x="0" y="-16898"/>
              <a:ext cx="12192000" cy="68748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R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32C2284-7E8A-4580-AF37-68A3BE3C70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 rot="16200000">
              <a:off x="7832576" y="2524810"/>
              <a:ext cx="6901131" cy="1817716"/>
            </a:xfrm>
            <a:prstGeom prst="rect">
              <a:avLst/>
            </a:prstGeom>
          </p:spPr>
        </p:pic>
        <p:pic>
          <p:nvPicPr>
            <p:cNvPr id="13" name="Picture 12" descr="Graphical user interface, text&#10;&#10;Description automatically generated">
              <a:extLst>
                <a:ext uri="{FF2B5EF4-FFF2-40B4-BE49-F238E27FC236}">
                  <a16:creationId xmlns:a16="http://schemas.microsoft.com/office/drawing/2014/main" id="{C0B2B885-B085-4DDF-87B6-5DF1F393DB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44570" y="5861350"/>
              <a:ext cx="1808673" cy="860125"/>
            </a:xfrm>
            <a:prstGeom prst="rect">
              <a:avLst/>
            </a:prstGeom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193964B-0927-A291-F8B8-5EA0B1ECA72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50435" y="6293871"/>
            <a:ext cx="2644623" cy="36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10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31E0F-3DD5-BD46-8E28-962E6C63E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6526"/>
            <a:ext cx="10515600" cy="719686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0238E-DE30-D144-A309-807EC43E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38844"/>
            <a:ext cx="6172200" cy="4722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19C443-BF3B-DD4D-BEC1-4CF7159C5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96044"/>
            <a:ext cx="3932237" cy="42729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A52D3-4D4E-AE4C-82AC-7F2152B31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6A4D-56EB-1D4A-84F5-04284CCEE23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A68BB3-4D4C-5E40-BD58-52BF49719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BE593-5AEC-0142-B979-CA2FD0CC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DED9-510C-2F4F-8495-53412EF1F6D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284F92-3123-EA21-E593-FF70262672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55433" y="6143682"/>
            <a:ext cx="2644623" cy="36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5297C-D54D-5E41-9711-E0AA5D735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71847"/>
            <a:ext cx="10515600" cy="4663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79A7D-C54C-384C-93FA-68B13FBE92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B6A4D-56EB-1D4A-84F5-04284CCEE23F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906D5-5400-994C-B499-14A3A235E1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EBC10-29F6-0245-9E37-24E14D84C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DED9-510C-2F4F-8495-53412EF1F6D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02DFDA5-C68C-4EE2-AE52-D0198504EE80}"/>
              </a:ext>
            </a:extLst>
          </p:cNvPr>
          <p:cNvGrpSpPr/>
          <p:nvPr userDrawn="1"/>
        </p:nvGrpSpPr>
        <p:grpSpPr>
          <a:xfrm>
            <a:off x="0" y="-3"/>
            <a:ext cx="12192000" cy="6721478"/>
            <a:chOff x="0" y="-3"/>
            <a:chExt cx="12192000" cy="672147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35A30B0-BAEE-4107-B17F-E233B1B971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0800000">
              <a:off x="0" y="-3"/>
              <a:ext cx="12192000" cy="1497254"/>
            </a:xfrm>
            <a:prstGeom prst="rect">
              <a:avLst/>
            </a:prstGeom>
          </p:spPr>
        </p:pic>
        <p:pic>
          <p:nvPicPr>
            <p:cNvPr id="8" name="Picture 7" descr="Graphical user interface, text&#10;&#10;Description automatically generated">
              <a:extLst>
                <a:ext uri="{FF2B5EF4-FFF2-40B4-BE49-F238E27FC236}">
                  <a16:creationId xmlns:a16="http://schemas.microsoft.com/office/drawing/2014/main" id="{0B2937D6-DAB7-4290-8251-F11F1BE603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/>
            <a:stretch>
              <a:fillRect/>
            </a:stretch>
          </p:blipFill>
          <p:spPr>
            <a:xfrm>
              <a:off x="244570" y="5861350"/>
              <a:ext cx="1808673" cy="860125"/>
            </a:xfrm>
            <a:prstGeom prst="rect">
              <a:avLst/>
            </a:prstGeom>
          </p:spPr>
        </p:pic>
      </p:grp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A653F24-86FA-424B-9439-96CFE62F5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084"/>
            <a:ext cx="10515600" cy="491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5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mailto:apprenticeshippr@ddec.pr.gov@ddec.pr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ne.carreras@ddec.pr.gov" TargetMode="External"/><Relationship Id="rId2" Type="http://schemas.openxmlformats.org/officeDocument/2006/relationships/hyperlink" Target="mailto:Mcneil.charles@dol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vonne.santiago@ddevc.pr.gov" TargetMode="External"/><Relationship Id="rId4" Type="http://schemas.openxmlformats.org/officeDocument/2006/relationships/hyperlink" Target="mailto:Jessica.saldana@ddec.pr.go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6CA6B-9004-4722-A786-EB1353CC1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771" y="3429000"/>
            <a:ext cx="10932868" cy="3137263"/>
          </a:xfrm>
        </p:spPr>
        <p:txBody>
          <a:bodyPr>
            <a:normAutofit/>
          </a:bodyPr>
          <a:lstStyle/>
          <a:p>
            <a:r>
              <a:rPr lang="es-PR" dirty="0"/>
              <a:t>PUERTO RICO REGISTERED APPRENTICESHIP PROGRAM</a:t>
            </a:r>
            <a:br>
              <a:rPr lang="es-PR" dirty="0"/>
            </a:br>
            <a:r>
              <a:rPr lang="en-US" sz="3300" dirty="0"/>
              <a:t>Beginnings</a:t>
            </a:r>
            <a:br>
              <a:rPr lang="en-US" sz="3300" dirty="0"/>
            </a:br>
            <a:r>
              <a:rPr lang="en-US" sz="3300" dirty="0"/>
              <a:t>Now </a:t>
            </a:r>
            <a:br>
              <a:rPr lang="en-US" sz="3300" dirty="0"/>
            </a:br>
            <a:r>
              <a:rPr lang="en-US" sz="3300" dirty="0"/>
              <a:t>&amp; Then</a:t>
            </a:r>
          </a:p>
        </p:txBody>
      </p:sp>
    </p:spTree>
    <p:extLst>
      <p:ext uri="{BB962C8B-B14F-4D97-AF65-F5344CB8AC3E}">
        <p14:creationId xmlns:p14="http://schemas.microsoft.com/office/powerpoint/2010/main" val="1098985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D6B69-BD46-ECBA-2C10-CD66D8022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92" y="248748"/>
            <a:ext cx="11076008" cy="49108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+mn-lt"/>
              </a:rPr>
              <a:t>COMING SOON SPONSOR’S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B89C6-9E74-4ECA-8EEA-EB812A23B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603" y="1306571"/>
            <a:ext cx="10515600" cy="4663357"/>
          </a:xfrm>
        </p:spPr>
        <p:txBody>
          <a:bodyPr>
            <a:normAutofit lnSpcReduction="10000"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dirty="0"/>
              <a:t> Planet  Solar (Clean Energy)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US" dirty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dirty="0"/>
              <a:t> Trip Hotel at PR Cardiovascular Hospital (Hospitality/Medical Tourism)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US" dirty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dirty="0"/>
              <a:t> RV Aluminum (Steel Manufacturing)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US" dirty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dirty="0"/>
              <a:t> Fuller Group (Cleaning and Disinfection Services)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US" dirty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US" dirty="0"/>
              <a:t> El Conquistador Resort (Hospitality)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19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235D1E-09F4-8D09-FF4A-2E8A3BFDF8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353265"/>
              </p:ext>
            </p:extLst>
          </p:nvPr>
        </p:nvGraphicFramePr>
        <p:xfrm>
          <a:off x="0" y="0"/>
          <a:ext cx="12191999" cy="67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367">
                  <a:extLst>
                    <a:ext uri="{9D8B030D-6E8A-4147-A177-3AD203B41FA5}">
                      <a16:colId xmlns:a16="http://schemas.microsoft.com/office/drawing/2014/main" val="3152866350"/>
                    </a:ext>
                  </a:extLst>
                </a:gridCol>
                <a:gridCol w="3219062">
                  <a:extLst>
                    <a:ext uri="{9D8B030D-6E8A-4147-A177-3AD203B41FA5}">
                      <a16:colId xmlns:a16="http://schemas.microsoft.com/office/drawing/2014/main" val="2283425435"/>
                    </a:ext>
                  </a:extLst>
                </a:gridCol>
                <a:gridCol w="1054359">
                  <a:extLst>
                    <a:ext uri="{9D8B030D-6E8A-4147-A177-3AD203B41FA5}">
                      <a16:colId xmlns:a16="http://schemas.microsoft.com/office/drawing/2014/main" val="1382574898"/>
                    </a:ext>
                  </a:extLst>
                </a:gridCol>
                <a:gridCol w="1287624">
                  <a:extLst>
                    <a:ext uri="{9D8B030D-6E8A-4147-A177-3AD203B41FA5}">
                      <a16:colId xmlns:a16="http://schemas.microsoft.com/office/drawing/2014/main" val="239930014"/>
                    </a:ext>
                  </a:extLst>
                </a:gridCol>
                <a:gridCol w="1250302">
                  <a:extLst>
                    <a:ext uri="{9D8B030D-6E8A-4147-A177-3AD203B41FA5}">
                      <a16:colId xmlns:a16="http://schemas.microsoft.com/office/drawing/2014/main" val="4136590021"/>
                    </a:ext>
                  </a:extLst>
                </a:gridCol>
                <a:gridCol w="1054359">
                  <a:extLst>
                    <a:ext uri="{9D8B030D-6E8A-4147-A177-3AD203B41FA5}">
                      <a16:colId xmlns:a16="http://schemas.microsoft.com/office/drawing/2014/main" val="594672784"/>
                    </a:ext>
                  </a:extLst>
                </a:gridCol>
                <a:gridCol w="3299926">
                  <a:extLst>
                    <a:ext uri="{9D8B030D-6E8A-4147-A177-3AD203B41FA5}">
                      <a16:colId xmlns:a16="http://schemas.microsoft.com/office/drawing/2014/main" val="2605253269"/>
                    </a:ext>
                  </a:extLst>
                </a:gridCol>
              </a:tblGrid>
              <a:tr h="3305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Number of Registration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Program’s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ASE Grant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WIOA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OJL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705883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2017-PR-725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Lufthansa Technik, Puerto Rico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P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7392112"/>
                  </a:ext>
                </a:extLst>
              </a:tr>
              <a:tr h="23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2019-PR-72267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 Laborers JATC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P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7027977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2019-PR-73975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ASORE - National Rest. Assoc. Educational Foundation -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P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3973198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2020-PR-74446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Puerto Rico Industries for the Blind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$35,922.00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$821,348.00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$821,348.00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$35,922.00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 RI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3477167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2020-PR-74458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Hamilton Sundstrand - Puerto Rico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$75,000.00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$3,577,617.97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$3,461,250.22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$191,367.75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 RI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423027"/>
                  </a:ext>
                </a:extLst>
              </a:tr>
              <a:tr h="3209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2020-PR-75795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Hardwick Tactical Corporation (Gov Reserve Funds)</a:t>
                      </a:r>
                    </a:p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Hardwick Tactical (Local Funds)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$39,180.00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$553,430.33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$583,430.00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$9,180.00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 RI  y OJL</a:t>
                      </a:r>
                    </a:p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Manatí-Dorado Local Area granted funds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29450727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2020-PR-78276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Guidant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Puerto Rico, B.V.- Proyecto 2</a:t>
                      </a:r>
                    </a:p>
                    <a:p>
                      <a:pPr algn="l" fontAlgn="b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Guidant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Proyecto 1 (PY 2020)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$32,781.47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$27,835.81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$3,760,892.96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$174,365.35</a:t>
                      </a:r>
                      <a:endParaRPr lang="en-P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$3,617,308.00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$191,500.00</a:t>
                      </a:r>
                      <a:endParaRPr lang="en-P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$143,504.96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$10,701.16</a:t>
                      </a:r>
                      <a:endParaRPr lang="en-P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 RI</a:t>
                      </a:r>
                    </a:p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 RI &amp;OJL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0449566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2021-PR-102797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 &amp; O Project Management Group, LLC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$11,203.94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$825,596.06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$705,200.00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$131,600.00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 RI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2935029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2021-PR-80590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NYPRO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Puerto Rico, INC.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$135,318.74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2,820,667.76</a:t>
                      </a:r>
                      <a:endParaRPr lang="en-P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2,955,986.50</a:t>
                      </a:r>
                      <a:endParaRPr lang="en-P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$-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  <a:endParaRPr lang="en-P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2726587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2021-PR-80993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Int. Assoc. Bridge Struct.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Ironworkers,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P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929758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2021-PR-81301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Asociacion de Servicios a la Ninez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Funds request under review by WDP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04564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2021-PR-81669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Puerto Rico Manufacturing Extension, Inc 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Caguas-Guayama Local Area granted funds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9928112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2021-PR-81783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IUPAT Int’l Union of Painters and Allied Trades DC 9 PR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P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133488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2021-PR-88015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Dulzura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Borincana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Inc.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$28,163.25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$409,680.00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$409,680.00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$28,163.25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 RI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836598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2021-PR-88390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Puerto Rico Film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Academy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Inc.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  <a:endParaRPr lang="en-P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$483,325.96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$424,576.80</a:t>
                      </a:r>
                      <a:endParaRPr lang="en-P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$58,748.16</a:t>
                      </a:r>
                      <a:endParaRPr lang="en-P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P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1018853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2021-PR-93870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Eagle Group Caribe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P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40274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2021-PR-93875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CooperVision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Manufacturing Puerto Rico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$5,608,040.00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$5,708,040.00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  <a:endParaRPr lang="en-P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 OJL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4207784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2022-PR-103926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LUMA Energy, Puerto Rico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funds requested at this time</a:t>
                      </a:r>
                      <a:endParaRPr lang="en-P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6942335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2022-PR-111471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BETHEL YUUT, LLC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Manatí-Dorado Local Area granted funds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9204366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2022-PR-111485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LLC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Funds request under review by WDP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96939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2022-PR-112852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KANDOR MANUFACTURING, INC.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Funds request under review by WDP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3635104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2022-PR-114265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LCSW, LLC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P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109977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2022-PR-114326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Amphenol Advanced Sensors - Puerto Rico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Funds request under review by Northwestern Local Area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523522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2023-PR-115917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Netwave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Construction Corporation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P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8809056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2023-PR-117401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Sonnell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Truck Center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Funds request under review by Bayamon-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Comerio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212518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2023-PR-117402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APPLICA, Inc.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Funds request under review by WDP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5233402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2023-PR-117433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Ventures Coqui LLC.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Funds request under review by San Juan Local Area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65340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717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73F4-8B3D-2E35-13AF-A0ADA9C5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INVESTED FUNDS IN RAP UNTIL 04/2023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F6DE46E-4489-82F7-D6CF-9B9E50CB26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446903"/>
              </p:ext>
            </p:extLst>
          </p:nvPr>
        </p:nvGraphicFramePr>
        <p:xfrm>
          <a:off x="838200" y="2549882"/>
          <a:ext cx="10515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11845727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6765128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541266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6501589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79173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ASE 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WIOA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Funds Invested in OJL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Funds Invested in Related Instruction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81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$457,569.40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$18,995,917.78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$18,126,923.98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$539,737.96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269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181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44032-7892-8BDB-457C-3AF848A37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AC207-7417-A6E4-D0DD-35ED09988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organizational culture in PR does not see labor unions as facilitating agents. The employers do not give way to any initiative involving the unions' participation.</a:t>
            </a:r>
          </a:p>
          <a:p>
            <a:r>
              <a:rPr lang="en-US" dirty="0"/>
              <a:t>Many occupations in the construction industry are not regulated by the state. Therefore, credentials or licenses are optional to work on the projects. </a:t>
            </a:r>
          </a:p>
          <a:p>
            <a:r>
              <a:rPr lang="en-US" dirty="0"/>
              <a:t>Employers and workers prefer a short-term education with little investment in this field.</a:t>
            </a:r>
          </a:p>
          <a:p>
            <a:r>
              <a:rPr lang="en-US" dirty="0"/>
              <a:t>Post-secondary institutions need robust direct job placement programs for their students. The possibilities of establishing recurring agreements with employers are limited.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784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4ECF-4735-49D4-7E4E-A1F49BDF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WHERE ARE WE GOING?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4E9ED-9566-2F00-D842-34983F729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altLang="es-PR" sz="2400" dirty="0">
                <a:cs typeface="Arial" panose="020B0604020202020204" pitchFamily="34" charset="0"/>
              </a:rPr>
              <a:t>Continue the expansion of registered apprenticeships in advanced manufacturing (supply chain), information technology, construction, health care, hospitality, energy, and transportation.</a:t>
            </a:r>
          </a:p>
          <a:p>
            <a:pPr marL="0" indent="0" algn="just">
              <a:buNone/>
            </a:pPr>
            <a:endParaRPr lang="en-US" altLang="es-PR" sz="1000" dirty="0"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Increase workforce development partnerships to use resources effectively.</a:t>
            </a:r>
          </a:p>
          <a:p>
            <a:pPr marL="0" indent="0" algn="just">
              <a:buNone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altLang="es-PR" sz="2400" dirty="0">
                <a:cs typeface="Arial" panose="020B0604020202020204" pitchFamily="34" charset="0"/>
              </a:rPr>
              <a:t>Engage in systems-building initiatives that further the interests of expanding registered apprenticeships in targeted industries.</a:t>
            </a:r>
          </a:p>
          <a:p>
            <a:pPr marL="0" indent="0" algn="just">
              <a:buNone/>
            </a:pPr>
            <a:endParaRPr lang="en-US" altLang="es-PR" sz="1000" dirty="0">
              <a:cs typeface="Arial" panose="020B0604020202020204" pitchFamily="34" charset="0"/>
            </a:endParaRPr>
          </a:p>
          <a:p>
            <a:pPr algn="just"/>
            <a:r>
              <a:rPr lang="en-US" altLang="es-PR" sz="2400" dirty="0">
                <a:cs typeface="Arial" panose="020B0604020202020204" pitchFamily="34" charset="0"/>
              </a:rPr>
              <a:t>Support the efforts of the workforce system as they develop and expand apprenticeships in Puerto Rico.</a:t>
            </a:r>
          </a:p>
          <a:p>
            <a:pPr marL="0" indent="0" algn="just">
              <a:buNone/>
            </a:pPr>
            <a:endParaRPr lang="en-US" altLang="es-PR" sz="1000" dirty="0">
              <a:cs typeface="Arial" panose="020B0604020202020204" pitchFamily="34" charset="0"/>
            </a:endParaRPr>
          </a:p>
          <a:p>
            <a:pPr algn="just"/>
            <a:r>
              <a:rPr lang="en-US" altLang="es-PR" sz="2400" dirty="0">
                <a:cs typeface="Arial" panose="020B0604020202020204" pitchFamily="34" charset="0"/>
              </a:rPr>
              <a:t>Advocate for equity and inclusion within the PR apprenticeship system</a:t>
            </a:r>
            <a:r>
              <a:rPr lang="en-US" altLang="es-PR" sz="2000" dirty="0">
                <a:cs typeface="Arial" panose="020B0604020202020204" pitchFamily="34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 new public policy for DEIA is under State Board review for approval</a:t>
            </a:r>
          </a:p>
          <a:p>
            <a:pPr marL="457200" lvl="1" indent="0" algn="just">
              <a:buNone/>
            </a:pPr>
            <a:endParaRPr lang="es-P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00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3289-B0A0-4471-A9A4-6239F07A3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649" y="118119"/>
            <a:ext cx="10515600" cy="491086"/>
          </a:xfrm>
        </p:spPr>
        <p:txBody>
          <a:bodyPr>
            <a:normAutofit fontScale="90000"/>
          </a:bodyPr>
          <a:lstStyle/>
          <a:p>
            <a:r>
              <a:rPr lang="en-US" dirty="0"/>
              <a:t>Efforts to engage Educational Institutions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077AD-B1F4-4073-92DA-FFC30A645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847"/>
            <a:ext cx="10515600" cy="4867696"/>
          </a:xfrm>
        </p:spPr>
        <p:txBody>
          <a:bodyPr>
            <a:normAutofit/>
          </a:bodyPr>
          <a:lstStyle/>
          <a:p>
            <a:r>
              <a:rPr lang="en-US" sz="2500" dirty="0"/>
              <a:t>The Apprenticeship staff has met with several Post Secondary Schools on many occasions to register them as sponsors; however, the meetings and long hours of discussions have not produced any sponsor of this kind.</a:t>
            </a:r>
          </a:p>
          <a:p>
            <a:endParaRPr lang="en-US" sz="1000" dirty="0"/>
          </a:p>
          <a:p>
            <a:r>
              <a:rPr lang="en-US" sz="2400" dirty="0"/>
              <a:t>Why have these institutions not been fully involved?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The need for a sponsor or a co-sponsor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Issues with their board of members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Many don’t have updated curricula to satisfy the industry’s needs.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sz="2500" dirty="0"/>
              <a:t>Institutions that have spoken</a:t>
            </a:r>
          </a:p>
          <a:p>
            <a:pPr lvl="1"/>
            <a:r>
              <a:rPr lang="en-US" sz="1600" dirty="0"/>
              <a:t>University of PR: Río Piedras, Carolina, and Bayamon Campuses,  Huertas College, EDIC University, ICPR College, Mech Tech, Colegio Universitario de San Juan (a municipality institution of San Juan), and NUC University</a:t>
            </a:r>
          </a:p>
          <a:p>
            <a:pPr marL="457200" lvl="1" indent="0">
              <a:buNone/>
            </a:pPr>
            <a:endParaRPr lang="en-US" sz="1600" dirty="0"/>
          </a:p>
          <a:p>
            <a:pPr algn="ctr"/>
            <a:r>
              <a:rPr lang="en-US" sz="2500" dirty="0">
                <a:highlight>
                  <a:srgbClr val="FFFF00"/>
                </a:highlight>
              </a:rPr>
              <a:t>One involved: Polytechnic University of PR</a:t>
            </a:r>
          </a:p>
        </p:txBody>
      </p:sp>
    </p:spTree>
    <p:extLst>
      <p:ext uri="{BB962C8B-B14F-4D97-AF65-F5344CB8AC3E}">
        <p14:creationId xmlns:p14="http://schemas.microsoft.com/office/powerpoint/2010/main" val="4190134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077AD-B1F4-4073-92DA-FFC30A645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24" y="1475047"/>
            <a:ext cx="10515600" cy="414744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Department of Economic Development and Commerce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Workforce Development Program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355 FD Roosevelt Ave. 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San Juan, Puerto Rico 00918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787-754-5504</a:t>
            </a:r>
          </a:p>
          <a:p>
            <a:pPr marL="0" indent="0" algn="ctr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apprenticeshippr@ddec.pr.gov@ddec.pr.gov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ómo recuperar mi correo electrónico - 4 pasos">
            <a:extLst>
              <a:ext uri="{FF2B5EF4-FFF2-40B4-BE49-F238E27FC236}">
                <a16:creationId xmlns:a16="http://schemas.microsoft.com/office/drawing/2014/main" id="{38D896A7-7012-4386-9E03-E03EDE5C4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09" y="3819355"/>
            <a:ext cx="1176569" cy="102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7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F4AA01-5640-42BB-BAB7-AE9FB84DE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PR" dirty="0"/>
              <a:t>OUR BEGINNINGS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EFDD5B-F314-4C2E-ABC2-F61EBE072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In </a:t>
            </a:r>
            <a:r>
              <a:rPr lang="en-PR" dirty="0"/>
              <a:t>2018</a:t>
            </a:r>
            <a:r>
              <a:rPr lang="en-US" dirty="0"/>
              <a:t>,</a:t>
            </a:r>
            <a:r>
              <a:rPr lang="en-PR" dirty="0"/>
              <a:t> Puerto Rico</a:t>
            </a:r>
            <a:r>
              <a:rPr lang="en-US" dirty="0"/>
              <a:t> started</a:t>
            </a:r>
            <a:r>
              <a:rPr lang="en-PR" dirty="0"/>
              <a:t> a joint venture </a:t>
            </a:r>
            <a:r>
              <a:rPr lang="en-US" dirty="0"/>
              <a:t>with</a:t>
            </a:r>
            <a:r>
              <a:rPr lang="en-PR" dirty="0"/>
              <a:t> the U.S. Department of Labor</a:t>
            </a:r>
            <a:r>
              <a:rPr lang="en-US" dirty="0"/>
              <a:t>-</a:t>
            </a:r>
            <a:r>
              <a:rPr lang="en-PR" dirty="0"/>
              <a:t>Employment and Training Administration</a:t>
            </a:r>
            <a:r>
              <a:rPr lang="en-US" dirty="0"/>
              <a:t>-</a:t>
            </a:r>
            <a:r>
              <a:rPr lang="en-PR" dirty="0"/>
              <a:t> Office of Apprenticeship (USDOL</a:t>
            </a:r>
            <a:r>
              <a:rPr lang="en-US" dirty="0"/>
              <a:t>-</a:t>
            </a:r>
            <a:r>
              <a:rPr lang="en-PR" dirty="0"/>
              <a:t>ETA</a:t>
            </a:r>
            <a:r>
              <a:rPr lang="en-US" dirty="0"/>
              <a:t>-</a:t>
            </a:r>
            <a:r>
              <a:rPr lang="en-PR" dirty="0"/>
              <a:t>OA), Region 1</a:t>
            </a:r>
            <a:r>
              <a:rPr lang="en-US" dirty="0"/>
              <a:t> </a:t>
            </a:r>
            <a:r>
              <a:rPr lang="en-PR" dirty="0"/>
              <a:t>Boston</a:t>
            </a:r>
            <a:r>
              <a:rPr lang="en-US" dirty="0"/>
              <a:t>, to state an Office of Apprenticeship</a:t>
            </a:r>
            <a:r>
              <a:rPr lang="en-PR" dirty="0"/>
              <a:t> </a:t>
            </a:r>
            <a:r>
              <a:rPr lang="en-US" dirty="0"/>
              <a:t>on the island.</a:t>
            </a:r>
          </a:p>
          <a:p>
            <a:pPr algn="just"/>
            <a:r>
              <a:rPr lang="en-PR" dirty="0"/>
              <a:t>Th</a:t>
            </a:r>
            <a:r>
              <a:rPr lang="en-US" dirty="0"/>
              <a:t>is</a:t>
            </a:r>
            <a:r>
              <a:rPr lang="en-PR" dirty="0"/>
              <a:t> office operates within the Workforce Development Program</a:t>
            </a:r>
            <a:r>
              <a:rPr lang="en-US" dirty="0"/>
              <a:t> </a:t>
            </a:r>
            <a:r>
              <a:rPr lang="en-PR" dirty="0"/>
              <a:t>(PDL for the acronym in Spanish) of the Puerto Rico Department of Economic Development and Commerce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The PR Office of Apprenticeship has 1 Apprenticeship Lead and 2 Apprenticeship &amp; Training Reps in training.</a:t>
            </a:r>
          </a:p>
          <a:p>
            <a:pPr algn="just"/>
            <a:r>
              <a:rPr lang="en-US" dirty="0"/>
              <a:t>The apprenticeship team provide technical assistance </a:t>
            </a:r>
            <a:r>
              <a:rPr lang="en-PR" dirty="0"/>
              <a:t>in the development</a:t>
            </a:r>
            <a:r>
              <a:rPr lang="en-US" dirty="0"/>
              <a:t> of RAPs</a:t>
            </a:r>
            <a:r>
              <a:rPr lang="en-PR" dirty="0"/>
              <a:t> </a:t>
            </a:r>
            <a:r>
              <a:rPr lang="en-US" dirty="0"/>
              <a:t>to employer’s, non-profit organizations, a diverse training institutions to any possible stakeholder that comply to be a registered sponsor.</a:t>
            </a:r>
            <a:endParaRPr lang="en-PR" dirty="0"/>
          </a:p>
          <a:p>
            <a:pPr marL="0" indent="0" algn="just">
              <a:buNone/>
            </a:pPr>
            <a:r>
              <a:rPr lang="en-PR" dirty="0"/>
              <a:t> </a:t>
            </a:r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26301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F2CB-C694-4F64-B0F8-D224CC1A6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PR Apprenticeship Team are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A025BD-7559-35B8-F0C5-BDB60863E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PR" dirty="0"/>
          </a:p>
          <a:p>
            <a:pPr marL="0" indent="0">
              <a:buNone/>
            </a:pPr>
            <a:r>
              <a:rPr lang="es-PR" sz="2600" dirty="0"/>
              <a:t>Charles Mc Neil, Regional </a:t>
            </a:r>
            <a:r>
              <a:rPr lang="es-PR" sz="2600" dirty="0" err="1"/>
              <a:t>Deputy</a:t>
            </a:r>
            <a:r>
              <a:rPr lang="es-PR" sz="2600" dirty="0"/>
              <a:t> Director, State Director</a:t>
            </a:r>
          </a:p>
          <a:p>
            <a:pPr marL="0" indent="0">
              <a:buNone/>
            </a:pPr>
            <a:r>
              <a:rPr lang="es-PR" sz="2600" dirty="0">
                <a:hlinkClick r:id="rId2"/>
              </a:rPr>
              <a:t>Mcneil.charles@dol.gov</a:t>
            </a:r>
            <a:r>
              <a:rPr lang="es-PR" sz="2600" dirty="0"/>
              <a:t> </a:t>
            </a:r>
          </a:p>
          <a:p>
            <a:pPr marL="0" indent="0">
              <a:buNone/>
            </a:pPr>
            <a:endParaRPr lang="es-PR" sz="2600" dirty="0"/>
          </a:p>
          <a:p>
            <a:pPr marL="0" indent="0">
              <a:buNone/>
            </a:pPr>
            <a:r>
              <a:rPr lang="es-PR" sz="2600" dirty="0"/>
              <a:t>Christine Carreras-Amadeo, Apprenticeship Program Lead</a:t>
            </a:r>
          </a:p>
          <a:p>
            <a:pPr marL="0" indent="0">
              <a:buNone/>
            </a:pPr>
            <a:r>
              <a:rPr lang="es-PR" sz="2600" dirty="0">
                <a:hlinkClick r:id="rId3"/>
              </a:rPr>
              <a:t>Christine.carreras@ddec.pr.gov</a:t>
            </a:r>
            <a:endParaRPr lang="es-PR" sz="2600" dirty="0"/>
          </a:p>
          <a:p>
            <a:pPr marL="0" indent="0">
              <a:buNone/>
            </a:pPr>
            <a:endParaRPr lang="es-PR" sz="2600" dirty="0"/>
          </a:p>
          <a:p>
            <a:pPr marL="0" indent="0">
              <a:buNone/>
            </a:pPr>
            <a:r>
              <a:rPr lang="es-PR" sz="2600" dirty="0"/>
              <a:t>Jessica Saldaña-Torres, Apprenticeship and Training Representative</a:t>
            </a:r>
          </a:p>
          <a:p>
            <a:pPr marL="0" indent="0">
              <a:buNone/>
            </a:pPr>
            <a:r>
              <a:rPr lang="es-PR" sz="2600" dirty="0">
                <a:hlinkClick r:id="rId4"/>
              </a:rPr>
              <a:t>Jessica.saldana@ddec.pr.gov</a:t>
            </a:r>
            <a:r>
              <a:rPr lang="es-PR" sz="2600" dirty="0"/>
              <a:t> </a:t>
            </a:r>
          </a:p>
          <a:p>
            <a:pPr marL="0" indent="0">
              <a:buNone/>
            </a:pPr>
            <a:endParaRPr lang="es-PR" sz="2600" dirty="0"/>
          </a:p>
          <a:p>
            <a:pPr marL="0" indent="0">
              <a:buNone/>
            </a:pPr>
            <a:r>
              <a:rPr lang="es-PR" sz="2600" dirty="0"/>
              <a:t>Ivonne J. Santiago-Burgos, Apprenticeship and Training Representative</a:t>
            </a:r>
          </a:p>
          <a:p>
            <a:pPr marL="0" indent="0">
              <a:buNone/>
            </a:pPr>
            <a:r>
              <a:rPr lang="es-PR" sz="2600" dirty="0">
                <a:hlinkClick r:id="rId5"/>
              </a:rPr>
              <a:t>Ivonne.santiago@ddevc.pr.gov</a:t>
            </a:r>
            <a:r>
              <a:rPr lang="es-PR" sz="2600" dirty="0"/>
              <a:t> </a:t>
            </a:r>
          </a:p>
          <a:p>
            <a:endParaRPr lang="es-PR" dirty="0"/>
          </a:p>
          <a:p>
            <a:pPr marL="0" indent="0">
              <a:buNone/>
            </a:pP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333790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F4AA01-5640-42BB-BAB7-AE9FB84DE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What’s happened between 2018 to 2023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EFDD5B-F314-4C2E-ABC2-F61EBE072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9673"/>
            <a:ext cx="10515600" cy="5365103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Seven Apprenticeship Accelerators events</a:t>
            </a:r>
          </a:p>
          <a:p>
            <a:pPr algn="just"/>
            <a:r>
              <a:rPr lang="en-PR" sz="2000" dirty="0"/>
              <a:t> </a:t>
            </a:r>
            <a:r>
              <a:rPr lang="en-US" sz="2000" dirty="0"/>
              <a:t>Three rounds of Apprenticeship workshops for 15 local boards</a:t>
            </a:r>
          </a:p>
          <a:p>
            <a:pPr algn="just"/>
            <a:r>
              <a:rPr lang="en-US" sz="2000" dirty="0"/>
              <a:t> One MOU with the PR Department of Education (PRDoE) to develop pre-apprenticeship   initiatives</a:t>
            </a:r>
          </a:p>
          <a:p>
            <a:pPr algn="just"/>
            <a:r>
              <a:rPr lang="en-US" sz="2000" dirty="0"/>
              <a:t> One MOU with PRDoE and ASORE (non-profit) to develop pre-apprenticeship in culinary arts and restaurant management</a:t>
            </a:r>
          </a:p>
          <a:p>
            <a:pPr algn="just"/>
            <a:r>
              <a:rPr lang="en-US" sz="2000" dirty="0"/>
              <a:t>Over $15MM granted of WIOA funds for OJL and Related Instruction</a:t>
            </a:r>
          </a:p>
          <a:p>
            <a:pPr algn="just"/>
            <a:r>
              <a:rPr lang="en-US" sz="2000" dirty="0"/>
              <a:t>One Apprenticeship State Expansion grant</a:t>
            </a:r>
          </a:p>
          <a:p>
            <a:pPr algn="just"/>
            <a:r>
              <a:rPr lang="en-US" sz="2000" b="1" dirty="0"/>
              <a:t>Results:</a:t>
            </a:r>
          </a:p>
          <a:p>
            <a:pPr algn="just"/>
            <a:endParaRPr lang="en-US" dirty="0"/>
          </a:p>
          <a:p>
            <a:pPr algn="just"/>
            <a:endParaRPr lang="en-PR" dirty="0"/>
          </a:p>
          <a:p>
            <a:endParaRPr lang="es-PR" dirty="0"/>
          </a:p>
        </p:txBody>
      </p:sp>
      <p:graphicFrame>
        <p:nvGraphicFramePr>
          <p:cNvPr id="2" name="Text Placeholder 9">
            <a:extLst>
              <a:ext uri="{FF2B5EF4-FFF2-40B4-BE49-F238E27FC236}">
                <a16:creationId xmlns:a16="http://schemas.microsoft.com/office/drawing/2014/main" id="{ECB48A14-4713-F53E-F878-100702AF5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2822390"/>
              </p:ext>
            </p:extLst>
          </p:nvPr>
        </p:nvGraphicFramePr>
        <p:xfrm>
          <a:off x="2397968" y="4577376"/>
          <a:ext cx="8024326" cy="1484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0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4137"/>
            <a:ext cx="10515600" cy="670560"/>
          </a:xfrm>
        </p:spPr>
        <p:txBody>
          <a:bodyPr>
            <a:normAutofit fontScale="90000"/>
          </a:bodyPr>
          <a:lstStyle/>
          <a:p>
            <a:pPr algn="ctr"/>
            <a:r>
              <a:rPr lang="es-PR" b="0" dirty="0">
                <a:latin typeface="+mn-lt"/>
              </a:rPr>
              <a:t>STATISTICS </a:t>
            </a:r>
            <a:r>
              <a:rPr lang="en-US" b="0" dirty="0">
                <a:latin typeface="+mn-lt"/>
              </a:rPr>
              <a:t>for Fiscal Years 2021 </a:t>
            </a:r>
            <a:r>
              <a:rPr lang="es-PR" b="0" dirty="0">
                <a:latin typeface="+mn-lt"/>
              </a:rPr>
              <a:t>TO 2023 </a:t>
            </a:r>
            <a:br>
              <a:rPr lang="es-PR" dirty="0">
                <a:solidFill>
                  <a:schemeClr val="accent2"/>
                </a:solidFill>
                <a:latin typeface="+mn-lt"/>
              </a:rPr>
            </a:br>
            <a:endParaRPr lang="en-US" dirty="0">
              <a:latin typeface="+mn-lt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4A45ECE-9B40-0AC2-4F38-84E114CBE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693437"/>
              </p:ext>
            </p:extLst>
          </p:nvPr>
        </p:nvGraphicFramePr>
        <p:xfrm>
          <a:off x="606063" y="1392668"/>
          <a:ext cx="10747737" cy="2500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842">
                  <a:extLst>
                    <a:ext uri="{9D8B030D-6E8A-4147-A177-3AD203B41FA5}">
                      <a16:colId xmlns:a16="http://schemas.microsoft.com/office/drawing/2014/main" val="1729609070"/>
                    </a:ext>
                  </a:extLst>
                </a:gridCol>
                <a:gridCol w="2445488">
                  <a:extLst>
                    <a:ext uri="{9D8B030D-6E8A-4147-A177-3AD203B41FA5}">
                      <a16:colId xmlns:a16="http://schemas.microsoft.com/office/drawing/2014/main" val="1792761325"/>
                    </a:ext>
                  </a:extLst>
                </a:gridCol>
                <a:gridCol w="2232837">
                  <a:extLst>
                    <a:ext uri="{9D8B030D-6E8A-4147-A177-3AD203B41FA5}">
                      <a16:colId xmlns:a16="http://schemas.microsoft.com/office/drawing/2014/main" val="2205787524"/>
                    </a:ext>
                  </a:extLst>
                </a:gridCol>
                <a:gridCol w="2071570">
                  <a:extLst>
                    <a:ext uri="{9D8B030D-6E8A-4147-A177-3AD203B41FA5}">
                      <a16:colId xmlns:a16="http://schemas.microsoft.com/office/drawing/2014/main" val="200243763"/>
                    </a:ext>
                  </a:extLst>
                </a:gridCol>
              </a:tblGrid>
              <a:tr h="629724"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FY21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R" dirty="0"/>
                        <a:t>FY22</a:t>
                      </a:r>
                    </a:p>
                    <a:p>
                      <a:pPr algn="ctr"/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FY23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572429"/>
                  </a:ext>
                </a:extLst>
              </a:tr>
              <a:tr h="359842">
                <a:tc>
                  <a:txBody>
                    <a:bodyPr/>
                    <a:lstStyle/>
                    <a:p>
                      <a:pPr algn="ctr"/>
                      <a:r>
                        <a:rPr lang="es-PR" sz="1600" dirty="0"/>
                        <a:t>NUMBER OF APPRENTICES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527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475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1054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66167"/>
                  </a:ext>
                </a:extLst>
              </a:tr>
              <a:tr h="327550">
                <a:tc>
                  <a:txBody>
                    <a:bodyPr/>
                    <a:lstStyle/>
                    <a:p>
                      <a:pPr algn="ctr"/>
                      <a:r>
                        <a:rPr lang="es-PR" sz="1600" dirty="0"/>
                        <a:t>NUMBER OF NEW APPRENTICES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938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221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091125"/>
                  </a:ext>
                </a:extLst>
              </a:tr>
              <a:tr h="397725">
                <a:tc>
                  <a:txBody>
                    <a:bodyPr/>
                    <a:lstStyle/>
                    <a:p>
                      <a:pPr algn="ctr"/>
                      <a:r>
                        <a:rPr lang="es-PR" sz="1600" dirty="0"/>
                        <a:t>NUMBER OF COMPLETED APPRENTICES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217387"/>
                  </a:ext>
                </a:extLst>
              </a:tr>
              <a:tr h="359842">
                <a:tc>
                  <a:txBody>
                    <a:bodyPr/>
                    <a:lstStyle/>
                    <a:p>
                      <a:pPr algn="ctr"/>
                      <a:r>
                        <a:rPr lang="es-PR" sz="1600" dirty="0"/>
                        <a:t>NUMBER OF SPONSORS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912505"/>
                  </a:ext>
                </a:extLst>
              </a:tr>
              <a:tr h="359842">
                <a:tc>
                  <a:txBody>
                    <a:bodyPr/>
                    <a:lstStyle/>
                    <a:p>
                      <a:pPr algn="ctr"/>
                      <a:r>
                        <a:rPr lang="es-PR" sz="1600" dirty="0"/>
                        <a:t>NUMBER OF NEW SPONSORS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667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173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Placeholder 85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7C7EC90-AFB0-4697-F580-F870174F059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114" r="532" b="574"/>
          <a:stretch/>
        </p:blipFill>
        <p:spPr>
          <a:xfrm rot="5400000">
            <a:off x="2667003" y="-2665414"/>
            <a:ext cx="6857999" cy="12188827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15777F37-94A0-FC7A-BAEA-363A39095375}"/>
              </a:ext>
            </a:extLst>
          </p:cNvPr>
          <p:cNvSpPr/>
          <p:nvPr/>
        </p:nvSpPr>
        <p:spPr>
          <a:xfrm>
            <a:off x="656432" y="779719"/>
            <a:ext cx="10879138" cy="5298565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outerShdw blurRad="50800" dist="38100" dir="2700000" sx="60000" sy="60000" algn="tl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17">
              <a:defRPr/>
            </a:pPr>
            <a:endParaRPr lang="en-US" sz="3000">
              <a:latin typeface="Montserrat Light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63432A-E17D-906E-0936-D509A7F39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1535232"/>
            <a:ext cx="10675731" cy="507831"/>
          </a:xfrm>
        </p:spPr>
        <p:txBody>
          <a:bodyPr/>
          <a:lstStyle/>
          <a:p>
            <a:pPr algn="ctr"/>
            <a:r>
              <a:rPr lang="en-US" sz="3000" dirty="0"/>
              <a:t>WHITE HOUSE FOCUS INDUSTRIES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5A56AE-0EDB-5938-4F37-54AC4B6F4C2E}"/>
              </a:ext>
            </a:extLst>
          </p:cNvPr>
          <p:cNvSpPr txBox="1"/>
          <p:nvPr/>
        </p:nvSpPr>
        <p:spPr>
          <a:xfrm>
            <a:off x="1172381" y="3126242"/>
            <a:ext cx="988018" cy="307777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Healthcare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674682-B026-D6A2-7E5A-A17B8D43DDCA}"/>
              </a:ext>
            </a:extLst>
          </p:cNvPr>
          <p:cNvSpPr txBox="1"/>
          <p:nvPr/>
        </p:nvSpPr>
        <p:spPr>
          <a:xfrm>
            <a:off x="6827725" y="3164943"/>
            <a:ext cx="1324392" cy="307777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6E9AFE-D4BD-05BB-7381-00895B893CEB}"/>
              </a:ext>
            </a:extLst>
          </p:cNvPr>
          <p:cNvSpPr txBox="1"/>
          <p:nvPr/>
        </p:nvSpPr>
        <p:spPr>
          <a:xfrm>
            <a:off x="2866841" y="3124644"/>
            <a:ext cx="1185187" cy="307777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13D4C4-35B9-4AFA-9977-56559CD2C5D6}"/>
              </a:ext>
            </a:extLst>
          </p:cNvPr>
          <p:cNvSpPr txBox="1"/>
          <p:nvPr/>
        </p:nvSpPr>
        <p:spPr>
          <a:xfrm>
            <a:off x="10039368" y="3177628"/>
            <a:ext cx="986415" cy="307777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6054C7-A04F-2C40-BBF3-F672FFBCF4BE}"/>
              </a:ext>
            </a:extLst>
          </p:cNvPr>
          <p:cNvSpPr txBox="1"/>
          <p:nvPr/>
        </p:nvSpPr>
        <p:spPr>
          <a:xfrm>
            <a:off x="8806962" y="3184518"/>
            <a:ext cx="680242" cy="307777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D95529-62E9-522F-2CDF-7BB53F7B7C5A}"/>
              </a:ext>
            </a:extLst>
          </p:cNvPr>
          <p:cNvSpPr txBox="1"/>
          <p:nvPr/>
        </p:nvSpPr>
        <p:spPr>
          <a:xfrm>
            <a:off x="5014127" y="3223794"/>
            <a:ext cx="1303810" cy="523220"/>
          </a:xfrm>
          <a:prstGeom prst="rect">
            <a:avLst/>
          </a:prstGeom>
          <a:noFill/>
        </p:spPr>
        <p:txBody>
          <a:bodyPr wrap="none" lIns="36000" tIns="45720" rIns="36000" bIns="45720" rtlCol="0" anchor="t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tx2"/>
                </a:solidFill>
                <a:latin typeface="Arial"/>
                <a:cs typeface="Arial"/>
              </a:rPr>
              <a:t>Advanced </a:t>
            </a:r>
            <a:br>
              <a:rPr lang="en-US" sz="1400" b="1" dirty="0">
                <a:solidFill>
                  <a:schemeClr val="tx2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chemeClr val="tx2"/>
                </a:solidFill>
                <a:latin typeface="Arial"/>
                <a:cs typeface="Arial"/>
              </a:rPr>
              <a:t>Manufacturing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5224D9-DE8A-0F2C-56FE-DDB24A63BA47}"/>
              </a:ext>
            </a:extLst>
          </p:cNvPr>
          <p:cNvSpPr txBox="1"/>
          <p:nvPr/>
        </p:nvSpPr>
        <p:spPr>
          <a:xfrm>
            <a:off x="6870101" y="3439796"/>
            <a:ext cx="1215645" cy="523220"/>
          </a:xfrm>
          <a:prstGeom prst="rect">
            <a:avLst/>
          </a:prstGeom>
          <a:noFill/>
        </p:spPr>
        <p:txBody>
          <a:bodyPr wrap="none" lIns="36000" rIns="36000" rtlCol="0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</a:t>
            </a:r>
            <a:b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Supply Chain</a:t>
            </a: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696C7CBD-65E2-E57F-E83E-0129253D75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62982" y="2577388"/>
            <a:ext cx="467371" cy="467371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F6E42BA1-F338-A351-C7F2-6A3596E8EA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97328" y="2577388"/>
            <a:ext cx="416830" cy="458513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E030FA2C-77D5-A751-5A1D-1DCAD28E47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42683" y="2659653"/>
            <a:ext cx="524864" cy="524864"/>
          </a:xfrm>
          <a:prstGeom prst="rect">
            <a:avLst/>
          </a:prstGeom>
        </p:spPr>
      </p:pic>
      <p:sp>
        <p:nvSpPr>
          <p:cNvPr id="24" name="Freeform 293">
            <a:extLst>
              <a:ext uri="{FF2B5EF4-FFF2-40B4-BE49-F238E27FC236}">
                <a16:creationId xmlns:a16="http://schemas.microsoft.com/office/drawing/2014/main" id="{1CEAC7E8-6360-3B9C-9A31-79A85753546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212681" y="2648936"/>
            <a:ext cx="529444" cy="446596"/>
          </a:xfrm>
          <a:custGeom>
            <a:avLst/>
            <a:gdLst>
              <a:gd name="T0" fmla="*/ 367 w 1152"/>
              <a:gd name="T1" fmla="*/ 866 h 971"/>
              <a:gd name="T2" fmla="*/ 367 w 1152"/>
              <a:gd name="T3" fmla="*/ 827 h 971"/>
              <a:gd name="T4" fmla="*/ 907 w 1152"/>
              <a:gd name="T5" fmla="*/ 827 h 971"/>
              <a:gd name="T6" fmla="*/ 907 w 1152"/>
              <a:gd name="T7" fmla="*/ 866 h 971"/>
              <a:gd name="T8" fmla="*/ 907 w 1152"/>
              <a:gd name="T9" fmla="*/ 827 h 971"/>
              <a:gd name="T10" fmla="*/ 122 w 1152"/>
              <a:gd name="T11" fmla="*/ 139 h 971"/>
              <a:gd name="T12" fmla="*/ 578 w 1152"/>
              <a:gd name="T13" fmla="*/ 121 h 971"/>
              <a:gd name="T14" fmla="*/ 596 w 1152"/>
              <a:gd name="T15" fmla="*/ 517 h 971"/>
              <a:gd name="T16" fmla="*/ 140 w 1152"/>
              <a:gd name="T17" fmla="*/ 534 h 971"/>
              <a:gd name="T18" fmla="*/ 157 w 1152"/>
              <a:gd name="T19" fmla="*/ 500 h 971"/>
              <a:gd name="T20" fmla="*/ 561 w 1152"/>
              <a:gd name="T21" fmla="*/ 157 h 971"/>
              <a:gd name="T22" fmla="*/ 157 w 1152"/>
              <a:gd name="T23" fmla="*/ 500 h 971"/>
              <a:gd name="T24" fmla="*/ 810 w 1152"/>
              <a:gd name="T25" fmla="*/ 621 h 971"/>
              <a:gd name="T26" fmla="*/ 810 w 1152"/>
              <a:gd name="T27" fmla="*/ 657 h 971"/>
              <a:gd name="T28" fmla="*/ 893 w 1152"/>
              <a:gd name="T29" fmla="*/ 639 h 971"/>
              <a:gd name="T30" fmla="*/ 1152 w 1152"/>
              <a:gd name="T31" fmla="*/ 753 h 971"/>
              <a:gd name="T32" fmla="*/ 1152 w 1152"/>
              <a:gd name="T33" fmla="*/ 788 h 971"/>
              <a:gd name="T34" fmla="*/ 1031 w 1152"/>
              <a:gd name="T35" fmla="*/ 864 h 971"/>
              <a:gd name="T36" fmla="*/ 784 w 1152"/>
              <a:gd name="T37" fmla="*/ 864 h 971"/>
              <a:gd name="T38" fmla="*/ 367 w 1152"/>
              <a:gd name="T39" fmla="*/ 971 h 971"/>
              <a:gd name="T40" fmla="*/ 76 w 1152"/>
              <a:gd name="T41" fmla="*/ 864 h 971"/>
              <a:gd name="T42" fmla="*/ 0 w 1152"/>
              <a:gd name="T43" fmla="*/ 17 h 971"/>
              <a:gd name="T44" fmla="*/ 700 w 1152"/>
              <a:gd name="T45" fmla="*/ 0 h 971"/>
              <a:gd name="T46" fmla="*/ 718 w 1152"/>
              <a:gd name="T47" fmla="*/ 165 h 971"/>
              <a:gd name="T48" fmla="*/ 979 w 1152"/>
              <a:gd name="T49" fmla="*/ 205 h 971"/>
              <a:gd name="T50" fmla="*/ 1151 w 1152"/>
              <a:gd name="T51" fmla="*/ 546 h 971"/>
              <a:gd name="T52" fmla="*/ 1152 w 1152"/>
              <a:gd name="T53" fmla="*/ 639 h 971"/>
              <a:gd name="T54" fmla="*/ 457 w 1152"/>
              <a:gd name="T55" fmla="*/ 846 h 971"/>
              <a:gd name="T56" fmla="*/ 277 w 1152"/>
              <a:gd name="T57" fmla="*/ 846 h 971"/>
              <a:gd name="T58" fmla="*/ 457 w 1152"/>
              <a:gd name="T59" fmla="*/ 846 h 971"/>
              <a:gd name="T60" fmla="*/ 35 w 1152"/>
              <a:gd name="T61" fmla="*/ 657 h 971"/>
              <a:gd name="T62" fmla="*/ 76 w 1152"/>
              <a:gd name="T63" fmla="*/ 829 h 971"/>
              <a:gd name="T64" fmla="*/ 367 w 1152"/>
              <a:gd name="T65" fmla="*/ 722 h 971"/>
              <a:gd name="T66" fmla="*/ 683 w 1152"/>
              <a:gd name="T67" fmla="*/ 829 h 971"/>
              <a:gd name="T68" fmla="*/ 683 w 1152"/>
              <a:gd name="T69" fmla="*/ 34 h 971"/>
              <a:gd name="T70" fmla="*/ 35 w 1152"/>
              <a:gd name="T71" fmla="*/ 621 h 971"/>
              <a:gd name="T72" fmla="*/ 683 w 1152"/>
              <a:gd name="T73" fmla="*/ 34 h 971"/>
              <a:gd name="T74" fmla="*/ 1107 w 1152"/>
              <a:gd name="T75" fmla="*/ 657 h 971"/>
              <a:gd name="T76" fmla="*/ 1107 w 1152"/>
              <a:gd name="T77" fmla="*/ 735 h 971"/>
              <a:gd name="T78" fmla="*/ 1117 w 1152"/>
              <a:gd name="T79" fmla="*/ 657 h 971"/>
              <a:gd name="T80" fmla="*/ 924 w 1152"/>
              <a:gd name="T81" fmla="*/ 528 h 971"/>
              <a:gd name="T82" fmla="*/ 960 w 1152"/>
              <a:gd name="T83" fmla="*/ 234 h 971"/>
              <a:gd name="T84" fmla="*/ 822 w 1152"/>
              <a:gd name="T85" fmla="*/ 200 h 971"/>
              <a:gd name="T86" fmla="*/ 997 w 1152"/>
              <a:gd name="T87" fmla="*/ 846 h 971"/>
              <a:gd name="T88" fmla="*/ 818 w 1152"/>
              <a:gd name="T89" fmla="*/ 846 h 971"/>
              <a:gd name="T90" fmla="*/ 997 w 1152"/>
              <a:gd name="T91" fmla="*/ 846 h 971"/>
              <a:gd name="T92" fmla="*/ 1117 w 1152"/>
              <a:gd name="T93" fmla="*/ 770 h 971"/>
              <a:gd name="T94" fmla="*/ 1033 w 1152"/>
              <a:gd name="T95" fmla="*/ 696 h 971"/>
              <a:gd name="T96" fmla="*/ 1117 w 1152"/>
              <a:gd name="T97" fmla="*/ 621 h 971"/>
              <a:gd name="T98" fmla="*/ 810 w 1152"/>
              <a:gd name="T99" fmla="*/ 563 h 971"/>
              <a:gd name="T100" fmla="*/ 810 w 1152"/>
              <a:gd name="T101" fmla="*/ 528 h 971"/>
              <a:gd name="T102" fmla="*/ 793 w 1152"/>
              <a:gd name="T103" fmla="*/ 361 h 971"/>
              <a:gd name="T104" fmla="*/ 787 w 1152"/>
              <a:gd name="T105" fmla="*/ 200 h 971"/>
              <a:gd name="T106" fmla="*/ 718 w 1152"/>
              <a:gd name="T107" fmla="*/ 829 h 971"/>
              <a:gd name="T108" fmla="*/ 907 w 1152"/>
              <a:gd name="T109" fmla="*/ 722 h 971"/>
              <a:gd name="T110" fmla="*/ 1076 w 1152"/>
              <a:gd name="T111" fmla="*/ 8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152" h="971">
                <a:moveTo>
                  <a:pt x="386" y="846"/>
                </a:moveTo>
                <a:cubicBezTo>
                  <a:pt x="386" y="857"/>
                  <a:pt x="378" y="866"/>
                  <a:pt x="367" y="866"/>
                </a:cubicBezTo>
                <a:cubicBezTo>
                  <a:pt x="356" y="866"/>
                  <a:pt x="348" y="857"/>
                  <a:pt x="348" y="846"/>
                </a:cubicBezTo>
                <a:cubicBezTo>
                  <a:pt x="348" y="836"/>
                  <a:pt x="356" y="827"/>
                  <a:pt x="367" y="827"/>
                </a:cubicBezTo>
                <a:cubicBezTo>
                  <a:pt x="378" y="827"/>
                  <a:pt x="386" y="836"/>
                  <a:pt x="386" y="846"/>
                </a:cubicBezTo>
                <a:close/>
                <a:moveTo>
                  <a:pt x="907" y="827"/>
                </a:moveTo>
                <a:cubicBezTo>
                  <a:pt x="897" y="827"/>
                  <a:pt x="888" y="836"/>
                  <a:pt x="888" y="846"/>
                </a:cubicBezTo>
                <a:cubicBezTo>
                  <a:pt x="888" y="857"/>
                  <a:pt x="897" y="866"/>
                  <a:pt x="907" y="866"/>
                </a:cubicBezTo>
                <a:cubicBezTo>
                  <a:pt x="918" y="866"/>
                  <a:pt x="927" y="857"/>
                  <a:pt x="927" y="846"/>
                </a:cubicBezTo>
                <a:cubicBezTo>
                  <a:pt x="927" y="836"/>
                  <a:pt x="918" y="827"/>
                  <a:pt x="907" y="827"/>
                </a:cubicBezTo>
                <a:close/>
                <a:moveTo>
                  <a:pt x="122" y="517"/>
                </a:moveTo>
                <a:cubicBezTo>
                  <a:pt x="122" y="139"/>
                  <a:pt x="122" y="139"/>
                  <a:pt x="122" y="139"/>
                </a:cubicBezTo>
                <a:cubicBezTo>
                  <a:pt x="122" y="130"/>
                  <a:pt x="130" y="121"/>
                  <a:pt x="140" y="121"/>
                </a:cubicBezTo>
                <a:cubicBezTo>
                  <a:pt x="578" y="121"/>
                  <a:pt x="578" y="121"/>
                  <a:pt x="578" y="121"/>
                </a:cubicBezTo>
                <a:cubicBezTo>
                  <a:pt x="588" y="121"/>
                  <a:pt x="596" y="130"/>
                  <a:pt x="596" y="139"/>
                </a:cubicBezTo>
                <a:cubicBezTo>
                  <a:pt x="596" y="517"/>
                  <a:pt x="596" y="517"/>
                  <a:pt x="596" y="517"/>
                </a:cubicBezTo>
                <a:cubicBezTo>
                  <a:pt x="596" y="526"/>
                  <a:pt x="588" y="534"/>
                  <a:pt x="578" y="534"/>
                </a:cubicBezTo>
                <a:cubicBezTo>
                  <a:pt x="140" y="534"/>
                  <a:pt x="140" y="534"/>
                  <a:pt x="140" y="534"/>
                </a:cubicBezTo>
                <a:cubicBezTo>
                  <a:pt x="130" y="534"/>
                  <a:pt x="122" y="526"/>
                  <a:pt x="122" y="517"/>
                </a:cubicBezTo>
                <a:close/>
                <a:moveTo>
                  <a:pt x="157" y="500"/>
                </a:moveTo>
                <a:cubicBezTo>
                  <a:pt x="561" y="500"/>
                  <a:pt x="561" y="500"/>
                  <a:pt x="561" y="500"/>
                </a:cubicBezTo>
                <a:cubicBezTo>
                  <a:pt x="561" y="157"/>
                  <a:pt x="561" y="157"/>
                  <a:pt x="561" y="157"/>
                </a:cubicBezTo>
                <a:cubicBezTo>
                  <a:pt x="157" y="157"/>
                  <a:pt x="157" y="157"/>
                  <a:pt x="157" y="157"/>
                </a:cubicBezTo>
                <a:lnTo>
                  <a:pt x="157" y="500"/>
                </a:lnTo>
                <a:close/>
                <a:moveTo>
                  <a:pt x="876" y="621"/>
                </a:moveTo>
                <a:cubicBezTo>
                  <a:pt x="810" y="621"/>
                  <a:pt x="810" y="621"/>
                  <a:pt x="810" y="621"/>
                </a:cubicBezTo>
                <a:cubicBezTo>
                  <a:pt x="801" y="621"/>
                  <a:pt x="793" y="629"/>
                  <a:pt x="793" y="639"/>
                </a:cubicBezTo>
                <a:cubicBezTo>
                  <a:pt x="793" y="649"/>
                  <a:pt x="801" y="657"/>
                  <a:pt x="810" y="657"/>
                </a:cubicBezTo>
                <a:cubicBezTo>
                  <a:pt x="876" y="657"/>
                  <a:pt x="876" y="657"/>
                  <a:pt x="876" y="657"/>
                </a:cubicBezTo>
                <a:cubicBezTo>
                  <a:pt x="885" y="657"/>
                  <a:pt x="893" y="649"/>
                  <a:pt x="893" y="639"/>
                </a:cubicBezTo>
                <a:cubicBezTo>
                  <a:pt x="893" y="629"/>
                  <a:pt x="885" y="621"/>
                  <a:pt x="876" y="621"/>
                </a:cubicBezTo>
                <a:close/>
                <a:moveTo>
                  <a:pt x="1152" y="753"/>
                </a:moveTo>
                <a:cubicBezTo>
                  <a:pt x="1152" y="753"/>
                  <a:pt x="1152" y="753"/>
                  <a:pt x="1152" y="753"/>
                </a:cubicBezTo>
                <a:cubicBezTo>
                  <a:pt x="1152" y="788"/>
                  <a:pt x="1152" y="788"/>
                  <a:pt x="1152" y="788"/>
                </a:cubicBezTo>
                <a:cubicBezTo>
                  <a:pt x="1152" y="830"/>
                  <a:pt x="1118" y="864"/>
                  <a:pt x="1076" y="864"/>
                </a:cubicBezTo>
                <a:cubicBezTo>
                  <a:pt x="1031" y="864"/>
                  <a:pt x="1031" y="864"/>
                  <a:pt x="1031" y="864"/>
                </a:cubicBezTo>
                <a:cubicBezTo>
                  <a:pt x="1022" y="924"/>
                  <a:pt x="970" y="971"/>
                  <a:pt x="907" y="971"/>
                </a:cubicBezTo>
                <a:cubicBezTo>
                  <a:pt x="844" y="971"/>
                  <a:pt x="793" y="924"/>
                  <a:pt x="784" y="864"/>
                </a:cubicBezTo>
                <a:cubicBezTo>
                  <a:pt x="490" y="864"/>
                  <a:pt x="490" y="864"/>
                  <a:pt x="490" y="864"/>
                </a:cubicBezTo>
                <a:cubicBezTo>
                  <a:pt x="482" y="924"/>
                  <a:pt x="430" y="971"/>
                  <a:pt x="367" y="971"/>
                </a:cubicBezTo>
                <a:cubicBezTo>
                  <a:pt x="304" y="971"/>
                  <a:pt x="252" y="924"/>
                  <a:pt x="244" y="864"/>
                </a:cubicBezTo>
                <a:cubicBezTo>
                  <a:pt x="76" y="864"/>
                  <a:pt x="76" y="864"/>
                  <a:pt x="76" y="864"/>
                </a:cubicBezTo>
                <a:cubicBezTo>
                  <a:pt x="34" y="864"/>
                  <a:pt x="0" y="830"/>
                  <a:pt x="0" y="788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7"/>
                  <a:pt x="8" y="0"/>
                  <a:pt x="18" y="0"/>
                </a:cubicBezTo>
                <a:cubicBezTo>
                  <a:pt x="700" y="0"/>
                  <a:pt x="700" y="0"/>
                  <a:pt x="700" y="0"/>
                </a:cubicBezTo>
                <a:cubicBezTo>
                  <a:pt x="710" y="0"/>
                  <a:pt x="718" y="7"/>
                  <a:pt x="718" y="17"/>
                </a:cubicBezTo>
                <a:cubicBezTo>
                  <a:pt x="718" y="165"/>
                  <a:pt x="718" y="165"/>
                  <a:pt x="718" y="165"/>
                </a:cubicBezTo>
                <a:cubicBezTo>
                  <a:pt x="840" y="165"/>
                  <a:pt x="840" y="165"/>
                  <a:pt x="840" y="165"/>
                </a:cubicBezTo>
                <a:cubicBezTo>
                  <a:pt x="891" y="165"/>
                  <a:pt x="939" y="178"/>
                  <a:pt x="979" y="205"/>
                </a:cubicBezTo>
                <a:cubicBezTo>
                  <a:pt x="1058" y="256"/>
                  <a:pt x="1152" y="357"/>
                  <a:pt x="1151" y="546"/>
                </a:cubicBezTo>
                <a:cubicBezTo>
                  <a:pt x="1151" y="546"/>
                  <a:pt x="1151" y="546"/>
                  <a:pt x="1151" y="546"/>
                </a:cubicBezTo>
                <a:cubicBezTo>
                  <a:pt x="1152" y="637"/>
                  <a:pt x="1152" y="637"/>
                  <a:pt x="1152" y="637"/>
                </a:cubicBezTo>
                <a:cubicBezTo>
                  <a:pt x="1152" y="637"/>
                  <a:pt x="1152" y="638"/>
                  <a:pt x="1152" y="639"/>
                </a:cubicBezTo>
                <a:lnTo>
                  <a:pt x="1152" y="753"/>
                </a:lnTo>
                <a:close/>
                <a:moveTo>
                  <a:pt x="457" y="846"/>
                </a:moveTo>
                <a:cubicBezTo>
                  <a:pt x="457" y="797"/>
                  <a:pt x="417" y="756"/>
                  <a:pt x="367" y="756"/>
                </a:cubicBezTo>
                <a:cubicBezTo>
                  <a:pt x="318" y="756"/>
                  <a:pt x="277" y="797"/>
                  <a:pt x="277" y="846"/>
                </a:cubicBezTo>
                <a:cubicBezTo>
                  <a:pt x="277" y="896"/>
                  <a:pt x="318" y="936"/>
                  <a:pt x="367" y="936"/>
                </a:cubicBezTo>
                <a:cubicBezTo>
                  <a:pt x="417" y="936"/>
                  <a:pt x="457" y="896"/>
                  <a:pt x="457" y="846"/>
                </a:cubicBezTo>
                <a:close/>
                <a:moveTo>
                  <a:pt x="683" y="657"/>
                </a:moveTo>
                <a:cubicBezTo>
                  <a:pt x="35" y="657"/>
                  <a:pt x="35" y="657"/>
                  <a:pt x="35" y="657"/>
                </a:cubicBezTo>
                <a:cubicBezTo>
                  <a:pt x="35" y="788"/>
                  <a:pt x="35" y="788"/>
                  <a:pt x="35" y="788"/>
                </a:cubicBezTo>
                <a:cubicBezTo>
                  <a:pt x="35" y="810"/>
                  <a:pt x="53" y="829"/>
                  <a:pt x="76" y="829"/>
                </a:cubicBezTo>
                <a:cubicBezTo>
                  <a:pt x="244" y="829"/>
                  <a:pt x="244" y="829"/>
                  <a:pt x="244" y="829"/>
                </a:cubicBezTo>
                <a:cubicBezTo>
                  <a:pt x="252" y="768"/>
                  <a:pt x="304" y="722"/>
                  <a:pt x="367" y="722"/>
                </a:cubicBezTo>
                <a:cubicBezTo>
                  <a:pt x="430" y="722"/>
                  <a:pt x="482" y="768"/>
                  <a:pt x="490" y="829"/>
                </a:cubicBezTo>
                <a:cubicBezTo>
                  <a:pt x="683" y="829"/>
                  <a:pt x="683" y="829"/>
                  <a:pt x="683" y="829"/>
                </a:cubicBezTo>
                <a:lnTo>
                  <a:pt x="683" y="657"/>
                </a:lnTo>
                <a:close/>
                <a:moveTo>
                  <a:pt x="683" y="34"/>
                </a:moveTo>
                <a:cubicBezTo>
                  <a:pt x="35" y="34"/>
                  <a:pt x="35" y="34"/>
                  <a:pt x="35" y="34"/>
                </a:cubicBezTo>
                <a:cubicBezTo>
                  <a:pt x="35" y="621"/>
                  <a:pt x="35" y="621"/>
                  <a:pt x="35" y="621"/>
                </a:cubicBezTo>
                <a:cubicBezTo>
                  <a:pt x="683" y="621"/>
                  <a:pt x="683" y="621"/>
                  <a:pt x="683" y="621"/>
                </a:cubicBezTo>
                <a:lnTo>
                  <a:pt x="683" y="34"/>
                </a:lnTo>
                <a:close/>
                <a:moveTo>
                  <a:pt x="1117" y="657"/>
                </a:moveTo>
                <a:cubicBezTo>
                  <a:pt x="1107" y="657"/>
                  <a:pt x="1107" y="657"/>
                  <a:pt x="1107" y="657"/>
                </a:cubicBezTo>
                <a:cubicBezTo>
                  <a:pt x="1085" y="657"/>
                  <a:pt x="1068" y="674"/>
                  <a:pt x="1068" y="696"/>
                </a:cubicBezTo>
                <a:cubicBezTo>
                  <a:pt x="1068" y="718"/>
                  <a:pt x="1085" y="735"/>
                  <a:pt x="1107" y="735"/>
                </a:cubicBezTo>
                <a:cubicBezTo>
                  <a:pt x="1117" y="735"/>
                  <a:pt x="1117" y="735"/>
                  <a:pt x="1117" y="735"/>
                </a:cubicBezTo>
                <a:lnTo>
                  <a:pt x="1117" y="657"/>
                </a:lnTo>
                <a:close/>
                <a:moveTo>
                  <a:pt x="822" y="340"/>
                </a:moveTo>
                <a:cubicBezTo>
                  <a:pt x="874" y="391"/>
                  <a:pt x="908" y="454"/>
                  <a:pt x="924" y="528"/>
                </a:cubicBezTo>
                <a:cubicBezTo>
                  <a:pt x="1116" y="528"/>
                  <a:pt x="1116" y="528"/>
                  <a:pt x="1116" y="528"/>
                </a:cubicBezTo>
                <a:cubicBezTo>
                  <a:pt x="1111" y="366"/>
                  <a:pt x="1029" y="279"/>
                  <a:pt x="960" y="234"/>
                </a:cubicBezTo>
                <a:cubicBezTo>
                  <a:pt x="926" y="211"/>
                  <a:pt x="884" y="200"/>
                  <a:pt x="840" y="200"/>
                </a:cubicBezTo>
                <a:cubicBezTo>
                  <a:pt x="822" y="200"/>
                  <a:pt x="822" y="200"/>
                  <a:pt x="822" y="200"/>
                </a:cubicBezTo>
                <a:lnTo>
                  <a:pt x="822" y="340"/>
                </a:lnTo>
                <a:close/>
                <a:moveTo>
                  <a:pt x="997" y="846"/>
                </a:moveTo>
                <a:cubicBezTo>
                  <a:pt x="997" y="797"/>
                  <a:pt x="957" y="756"/>
                  <a:pt x="907" y="756"/>
                </a:cubicBezTo>
                <a:cubicBezTo>
                  <a:pt x="858" y="756"/>
                  <a:pt x="818" y="797"/>
                  <a:pt x="818" y="846"/>
                </a:cubicBezTo>
                <a:cubicBezTo>
                  <a:pt x="818" y="896"/>
                  <a:pt x="858" y="936"/>
                  <a:pt x="907" y="936"/>
                </a:cubicBezTo>
                <a:cubicBezTo>
                  <a:pt x="957" y="936"/>
                  <a:pt x="997" y="896"/>
                  <a:pt x="997" y="846"/>
                </a:cubicBezTo>
                <a:close/>
                <a:moveTo>
                  <a:pt x="1117" y="788"/>
                </a:moveTo>
                <a:cubicBezTo>
                  <a:pt x="1117" y="770"/>
                  <a:pt x="1117" y="770"/>
                  <a:pt x="1117" y="770"/>
                </a:cubicBezTo>
                <a:cubicBezTo>
                  <a:pt x="1107" y="770"/>
                  <a:pt x="1107" y="770"/>
                  <a:pt x="1107" y="770"/>
                </a:cubicBezTo>
                <a:cubicBezTo>
                  <a:pt x="1066" y="770"/>
                  <a:pt x="1033" y="737"/>
                  <a:pt x="1033" y="696"/>
                </a:cubicBezTo>
                <a:cubicBezTo>
                  <a:pt x="1033" y="655"/>
                  <a:pt x="1066" y="621"/>
                  <a:pt x="1107" y="621"/>
                </a:cubicBezTo>
                <a:cubicBezTo>
                  <a:pt x="1117" y="621"/>
                  <a:pt x="1117" y="621"/>
                  <a:pt x="1117" y="621"/>
                </a:cubicBezTo>
                <a:cubicBezTo>
                  <a:pt x="1117" y="563"/>
                  <a:pt x="1117" y="563"/>
                  <a:pt x="1117" y="563"/>
                </a:cubicBezTo>
                <a:cubicBezTo>
                  <a:pt x="810" y="563"/>
                  <a:pt x="810" y="563"/>
                  <a:pt x="810" y="563"/>
                </a:cubicBezTo>
                <a:cubicBezTo>
                  <a:pt x="801" y="563"/>
                  <a:pt x="793" y="555"/>
                  <a:pt x="793" y="546"/>
                </a:cubicBezTo>
                <a:cubicBezTo>
                  <a:pt x="793" y="536"/>
                  <a:pt x="801" y="528"/>
                  <a:pt x="810" y="528"/>
                </a:cubicBezTo>
                <a:cubicBezTo>
                  <a:pt x="888" y="528"/>
                  <a:pt x="888" y="528"/>
                  <a:pt x="888" y="528"/>
                </a:cubicBezTo>
                <a:cubicBezTo>
                  <a:pt x="872" y="462"/>
                  <a:pt x="840" y="406"/>
                  <a:pt x="793" y="361"/>
                </a:cubicBezTo>
                <a:cubicBezTo>
                  <a:pt x="790" y="357"/>
                  <a:pt x="788" y="352"/>
                  <a:pt x="788" y="348"/>
                </a:cubicBezTo>
                <a:cubicBezTo>
                  <a:pt x="787" y="200"/>
                  <a:pt x="787" y="200"/>
                  <a:pt x="787" y="200"/>
                </a:cubicBezTo>
                <a:cubicBezTo>
                  <a:pt x="718" y="200"/>
                  <a:pt x="718" y="200"/>
                  <a:pt x="718" y="200"/>
                </a:cubicBezTo>
                <a:cubicBezTo>
                  <a:pt x="718" y="829"/>
                  <a:pt x="718" y="829"/>
                  <a:pt x="718" y="829"/>
                </a:cubicBezTo>
                <a:cubicBezTo>
                  <a:pt x="784" y="829"/>
                  <a:pt x="784" y="829"/>
                  <a:pt x="784" y="829"/>
                </a:cubicBezTo>
                <a:cubicBezTo>
                  <a:pt x="793" y="768"/>
                  <a:pt x="844" y="722"/>
                  <a:pt x="907" y="722"/>
                </a:cubicBezTo>
                <a:cubicBezTo>
                  <a:pt x="970" y="722"/>
                  <a:pt x="1022" y="768"/>
                  <a:pt x="1031" y="829"/>
                </a:cubicBezTo>
                <a:cubicBezTo>
                  <a:pt x="1076" y="829"/>
                  <a:pt x="1076" y="829"/>
                  <a:pt x="1076" y="829"/>
                </a:cubicBezTo>
                <a:cubicBezTo>
                  <a:pt x="1099" y="829"/>
                  <a:pt x="1117" y="810"/>
                  <a:pt x="1117" y="7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640AFA40-CB6E-2328-D17B-620699D5162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849903" y="2590157"/>
            <a:ext cx="594360" cy="594360"/>
          </a:xfrm>
          <a:prstGeom prst="rect">
            <a:avLst/>
          </a:prstGeom>
        </p:spPr>
      </p:pic>
      <p:sp>
        <p:nvSpPr>
          <p:cNvPr id="30" name="Freeform 590">
            <a:extLst>
              <a:ext uri="{FF2B5EF4-FFF2-40B4-BE49-F238E27FC236}">
                <a16:creationId xmlns:a16="http://schemas.microsoft.com/office/drawing/2014/main" id="{9FE500D1-D12C-61D2-D64A-07CED7D821B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0265538" y="2610975"/>
            <a:ext cx="534072" cy="524865"/>
          </a:xfrm>
          <a:custGeom>
            <a:avLst/>
            <a:gdLst>
              <a:gd name="T0" fmla="*/ 960 w 1152"/>
              <a:gd name="T1" fmla="*/ 340 h 1133"/>
              <a:gd name="T2" fmla="*/ 17 w 1152"/>
              <a:gd name="T3" fmla="*/ 393 h 1133"/>
              <a:gd name="T4" fmla="*/ 0 w 1152"/>
              <a:gd name="T5" fmla="*/ 732 h 1133"/>
              <a:gd name="T6" fmla="*/ 103 w 1152"/>
              <a:gd name="T7" fmla="*/ 821 h 1133"/>
              <a:gd name="T8" fmla="*/ 0 w 1152"/>
              <a:gd name="T9" fmla="*/ 1012 h 1133"/>
              <a:gd name="T10" fmla="*/ 239 w 1152"/>
              <a:gd name="T11" fmla="*/ 1030 h 1133"/>
              <a:gd name="T12" fmla="*/ 875 w 1152"/>
              <a:gd name="T13" fmla="*/ 1133 h 1133"/>
              <a:gd name="T14" fmla="*/ 893 w 1152"/>
              <a:gd name="T15" fmla="*/ 893 h 1133"/>
              <a:gd name="T16" fmla="*/ 962 w 1152"/>
              <a:gd name="T17" fmla="*/ 792 h 1133"/>
              <a:gd name="T18" fmla="*/ 995 w 1152"/>
              <a:gd name="T19" fmla="*/ 410 h 1133"/>
              <a:gd name="T20" fmla="*/ 1134 w 1152"/>
              <a:gd name="T21" fmla="*/ 201 h 1133"/>
              <a:gd name="T22" fmla="*/ 1134 w 1152"/>
              <a:gd name="T23" fmla="*/ 166 h 1133"/>
              <a:gd name="T24" fmla="*/ 35 w 1152"/>
              <a:gd name="T25" fmla="*/ 1012 h 1133"/>
              <a:gd name="T26" fmla="*/ 206 w 1152"/>
              <a:gd name="T27" fmla="*/ 1012 h 1133"/>
              <a:gd name="T28" fmla="*/ 960 w 1152"/>
              <a:gd name="T29" fmla="*/ 1012 h 1133"/>
              <a:gd name="T30" fmla="*/ 790 w 1152"/>
              <a:gd name="T31" fmla="*/ 1012 h 1133"/>
              <a:gd name="T32" fmla="*/ 960 w 1152"/>
              <a:gd name="T33" fmla="*/ 1012 h 1133"/>
              <a:gd name="T34" fmla="*/ 756 w 1152"/>
              <a:gd name="T35" fmla="*/ 994 h 1133"/>
              <a:gd name="T36" fmla="*/ 138 w 1152"/>
              <a:gd name="T37" fmla="*/ 893 h 1133"/>
              <a:gd name="T38" fmla="*/ 177 w 1152"/>
              <a:gd name="T39" fmla="*/ 830 h 1133"/>
              <a:gd name="T40" fmla="*/ 647 w 1152"/>
              <a:gd name="T41" fmla="*/ 774 h 1133"/>
              <a:gd name="T42" fmla="*/ 858 w 1152"/>
              <a:gd name="T43" fmla="*/ 893 h 1133"/>
              <a:gd name="T44" fmla="*/ 944 w 1152"/>
              <a:gd name="T45" fmla="*/ 762 h 1133"/>
              <a:gd name="T46" fmla="*/ 326 w 1152"/>
              <a:gd name="T47" fmla="*/ 746 h 1133"/>
              <a:gd name="T48" fmla="*/ 35 w 1152"/>
              <a:gd name="T49" fmla="*/ 732 h 1133"/>
              <a:gd name="T50" fmla="*/ 960 w 1152"/>
              <a:gd name="T51" fmla="*/ 428 h 1133"/>
              <a:gd name="T52" fmla="*/ 144 w 1152"/>
              <a:gd name="T53" fmla="*/ 1012 h 1133"/>
              <a:gd name="T54" fmla="*/ 96 w 1152"/>
              <a:gd name="T55" fmla="*/ 1012 h 1133"/>
              <a:gd name="T56" fmla="*/ 144 w 1152"/>
              <a:gd name="T57" fmla="*/ 1012 h 1133"/>
              <a:gd name="T58" fmla="*/ 898 w 1152"/>
              <a:gd name="T59" fmla="*/ 1012 h 1133"/>
              <a:gd name="T60" fmla="*/ 851 w 1152"/>
              <a:gd name="T61" fmla="*/ 1012 h 1133"/>
              <a:gd name="T62" fmla="*/ 192 w 1152"/>
              <a:gd name="T63" fmla="*/ 350 h 1133"/>
              <a:gd name="T64" fmla="*/ 759 w 1152"/>
              <a:gd name="T65" fmla="*/ 350 h 1133"/>
              <a:gd name="T66" fmla="*/ 821 w 1152"/>
              <a:gd name="T67" fmla="*/ 332 h 1133"/>
              <a:gd name="T68" fmla="*/ 776 w 1152"/>
              <a:gd name="T69" fmla="*/ 315 h 1133"/>
              <a:gd name="T70" fmla="*/ 515 w 1152"/>
              <a:gd name="T71" fmla="*/ 17 h 1133"/>
              <a:gd name="T72" fmla="*/ 480 w 1152"/>
              <a:gd name="T73" fmla="*/ 17 h 1133"/>
              <a:gd name="T74" fmla="*/ 219 w 1152"/>
              <a:gd name="T75" fmla="*/ 315 h 1133"/>
              <a:gd name="T76" fmla="*/ 174 w 1152"/>
              <a:gd name="T77" fmla="*/ 332 h 1133"/>
              <a:gd name="T78" fmla="*/ 497 w 1152"/>
              <a:gd name="T79" fmla="*/ 88 h 1133"/>
              <a:gd name="T80" fmla="*/ 254 w 1152"/>
              <a:gd name="T81" fmla="*/ 315 h 1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152" h="1133">
                <a:moveTo>
                  <a:pt x="1134" y="166"/>
                </a:moveTo>
                <a:cubicBezTo>
                  <a:pt x="1038" y="166"/>
                  <a:pt x="960" y="244"/>
                  <a:pt x="960" y="340"/>
                </a:cubicBezTo>
                <a:cubicBezTo>
                  <a:pt x="960" y="393"/>
                  <a:pt x="960" y="393"/>
                  <a:pt x="960" y="393"/>
                </a:cubicBezTo>
                <a:cubicBezTo>
                  <a:pt x="17" y="393"/>
                  <a:pt x="17" y="393"/>
                  <a:pt x="17" y="393"/>
                </a:cubicBezTo>
                <a:cubicBezTo>
                  <a:pt x="8" y="393"/>
                  <a:pt x="0" y="401"/>
                  <a:pt x="0" y="410"/>
                </a:cubicBezTo>
                <a:cubicBezTo>
                  <a:pt x="0" y="732"/>
                  <a:pt x="0" y="732"/>
                  <a:pt x="0" y="732"/>
                </a:cubicBezTo>
                <a:cubicBezTo>
                  <a:pt x="0" y="757"/>
                  <a:pt x="13" y="780"/>
                  <a:pt x="33" y="792"/>
                </a:cubicBezTo>
                <a:cubicBezTo>
                  <a:pt x="55" y="805"/>
                  <a:pt x="78" y="814"/>
                  <a:pt x="103" y="821"/>
                </a:cubicBezTo>
                <a:cubicBezTo>
                  <a:pt x="103" y="893"/>
                  <a:pt x="103" y="893"/>
                  <a:pt x="103" y="893"/>
                </a:cubicBezTo>
                <a:cubicBezTo>
                  <a:pt x="45" y="902"/>
                  <a:pt x="0" y="952"/>
                  <a:pt x="0" y="1012"/>
                </a:cubicBezTo>
                <a:cubicBezTo>
                  <a:pt x="0" y="1078"/>
                  <a:pt x="54" y="1133"/>
                  <a:pt x="120" y="1133"/>
                </a:cubicBezTo>
                <a:cubicBezTo>
                  <a:pt x="180" y="1133"/>
                  <a:pt x="231" y="1088"/>
                  <a:pt x="239" y="1030"/>
                </a:cubicBezTo>
                <a:cubicBezTo>
                  <a:pt x="756" y="1030"/>
                  <a:pt x="756" y="1030"/>
                  <a:pt x="756" y="1030"/>
                </a:cubicBezTo>
                <a:cubicBezTo>
                  <a:pt x="765" y="1088"/>
                  <a:pt x="815" y="1133"/>
                  <a:pt x="875" y="1133"/>
                </a:cubicBezTo>
                <a:cubicBezTo>
                  <a:pt x="941" y="1133"/>
                  <a:pt x="995" y="1078"/>
                  <a:pt x="995" y="1012"/>
                </a:cubicBezTo>
                <a:cubicBezTo>
                  <a:pt x="995" y="952"/>
                  <a:pt x="951" y="902"/>
                  <a:pt x="893" y="893"/>
                </a:cubicBezTo>
                <a:cubicBezTo>
                  <a:pt x="893" y="820"/>
                  <a:pt x="893" y="820"/>
                  <a:pt x="893" y="820"/>
                </a:cubicBezTo>
                <a:cubicBezTo>
                  <a:pt x="917" y="814"/>
                  <a:pt x="940" y="805"/>
                  <a:pt x="962" y="792"/>
                </a:cubicBezTo>
                <a:cubicBezTo>
                  <a:pt x="983" y="780"/>
                  <a:pt x="995" y="757"/>
                  <a:pt x="995" y="732"/>
                </a:cubicBezTo>
                <a:cubicBezTo>
                  <a:pt x="995" y="410"/>
                  <a:pt x="995" y="410"/>
                  <a:pt x="995" y="410"/>
                </a:cubicBezTo>
                <a:cubicBezTo>
                  <a:pt x="995" y="340"/>
                  <a:pt x="995" y="340"/>
                  <a:pt x="995" y="340"/>
                </a:cubicBezTo>
                <a:cubicBezTo>
                  <a:pt x="995" y="264"/>
                  <a:pt x="1058" y="201"/>
                  <a:pt x="1134" y="201"/>
                </a:cubicBezTo>
                <a:cubicBezTo>
                  <a:pt x="1144" y="201"/>
                  <a:pt x="1152" y="193"/>
                  <a:pt x="1152" y="184"/>
                </a:cubicBezTo>
                <a:cubicBezTo>
                  <a:pt x="1152" y="174"/>
                  <a:pt x="1144" y="166"/>
                  <a:pt x="1134" y="166"/>
                </a:cubicBezTo>
                <a:close/>
                <a:moveTo>
                  <a:pt x="120" y="1097"/>
                </a:moveTo>
                <a:cubicBezTo>
                  <a:pt x="73" y="1097"/>
                  <a:pt x="35" y="1059"/>
                  <a:pt x="35" y="1012"/>
                </a:cubicBezTo>
                <a:cubicBezTo>
                  <a:pt x="35" y="965"/>
                  <a:pt x="73" y="926"/>
                  <a:pt x="120" y="926"/>
                </a:cubicBezTo>
                <a:cubicBezTo>
                  <a:pt x="167" y="926"/>
                  <a:pt x="206" y="965"/>
                  <a:pt x="206" y="1012"/>
                </a:cubicBezTo>
                <a:cubicBezTo>
                  <a:pt x="206" y="1059"/>
                  <a:pt x="167" y="1097"/>
                  <a:pt x="120" y="1097"/>
                </a:cubicBezTo>
                <a:close/>
                <a:moveTo>
                  <a:pt x="960" y="1012"/>
                </a:moveTo>
                <a:cubicBezTo>
                  <a:pt x="960" y="1059"/>
                  <a:pt x="922" y="1097"/>
                  <a:pt x="875" y="1097"/>
                </a:cubicBezTo>
                <a:cubicBezTo>
                  <a:pt x="828" y="1097"/>
                  <a:pt x="790" y="1059"/>
                  <a:pt x="790" y="1012"/>
                </a:cubicBezTo>
                <a:cubicBezTo>
                  <a:pt x="790" y="965"/>
                  <a:pt x="828" y="926"/>
                  <a:pt x="875" y="926"/>
                </a:cubicBezTo>
                <a:cubicBezTo>
                  <a:pt x="922" y="926"/>
                  <a:pt x="960" y="965"/>
                  <a:pt x="960" y="1012"/>
                </a:cubicBezTo>
                <a:close/>
                <a:moveTo>
                  <a:pt x="858" y="893"/>
                </a:moveTo>
                <a:cubicBezTo>
                  <a:pt x="805" y="901"/>
                  <a:pt x="764" y="942"/>
                  <a:pt x="756" y="994"/>
                </a:cubicBezTo>
                <a:cubicBezTo>
                  <a:pt x="239" y="994"/>
                  <a:pt x="239" y="994"/>
                  <a:pt x="239" y="994"/>
                </a:cubicBezTo>
                <a:cubicBezTo>
                  <a:pt x="231" y="942"/>
                  <a:pt x="190" y="901"/>
                  <a:pt x="138" y="893"/>
                </a:cubicBezTo>
                <a:cubicBezTo>
                  <a:pt x="138" y="827"/>
                  <a:pt x="138" y="827"/>
                  <a:pt x="138" y="827"/>
                </a:cubicBezTo>
                <a:cubicBezTo>
                  <a:pt x="151" y="829"/>
                  <a:pt x="164" y="830"/>
                  <a:pt x="177" y="830"/>
                </a:cubicBezTo>
                <a:cubicBezTo>
                  <a:pt x="239" y="830"/>
                  <a:pt x="301" y="811"/>
                  <a:pt x="348" y="774"/>
                </a:cubicBezTo>
                <a:cubicBezTo>
                  <a:pt x="431" y="708"/>
                  <a:pt x="565" y="708"/>
                  <a:pt x="647" y="774"/>
                </a:cubicBezTo>
                <a:cubicBezTo>
                  <a:pt x="704" y="819"/>
                  <a:pt x="783" y="837"/>
                  <a:pt x="858" y="827"/>
                </a:cubicBezTo>
                <a:lnTo>
                  <a:pt x="858" y="893"/>
                </a:lnTo>
                <a:close/>
                <a:moveTo>
                  <a:pt x="960" y="732"/>
                </a:moveTo>
                <a:cubicBezTo>
                  <a:pt x="960" y="745"/>
                  <a:pt x="954" y="756"/>
                  <a:pt x="944" y="762"/>
                </a:cubicBezTo>
                <a:cubicBezTo>
                  <a:pt x="861" y="811"/>
                  <a:pt x="742" y="804"/>
                  <a:pt x="668" y="746"/>
                </a:cubicBezTo>
                <a:cubicBezTo>
                  <a:pt x="574" y="672"/>
                  <a:pt x="421" y="672"/>
                  <a:pt x="326" y="746"/>
                </a:cubicBezTo>
                <a:cubicBezTo>
                  <a:pt x="253" y="804"/>
                  <a:pt x="134" y="811"/>
                  <a:pt x="51" y="762"/>
                </a:cubicBezTo>
                <a:cubicBezTo>
                  <a:pt x="41" y="756"/>
                  <a:pt x="35" y="745"/>
                  <a:pt x="35" y="732"/>
                </a:cubicBezTo>
                <a:cubicBezTo>
                  <a:pt x="35" y="428"/>
                  <a:pt x="35" y="428"/>
                  <a:pt x="35" y="428"/>
                </a:cubicBezTo>
                <a:cubicBezTo>
                  <a:pt x="960" y="428"/>
                  <a:pt x="960" y="428"/>
                  <a:pt x="960" y="428"/>
                </a:cubicBezTo>
                <a:lnTo>
                  <a:pt x="960" y="732"/>
                </a:lnTo>
                <a:close/>
                <a:moveTo>
                  <a:pt x="144" y="1012"/>
                </a:moveTo>
                <a:cubicBezTo>
                  <a:pt x="144" y="1025"/>
                  <a:pt x="133" y="1036"/>
                  <a:pt x="120" y="1036"/>
                </a:cubicBezTo>
                <a:cubicBezTo>
                  <a:pt x="107" y="1036"/>
                  <a:pt x="96" y="1025"/>
                  <a:pt x="96" y="1012"/>
                </a:cubicBezTo>
                <a:cubicBezTo>
                  <a:pt x="96" y="999"/>
                  <a:pt x="107" y="989"/>
                  <a:pt x="120" y="989"/>
                </a:cubicBezTo>
                <a:cubicBezTo>
                  <a:pt x="133" y="989"/>
                  <a:pt x="144" y="999"/>
                  <a:pt x="144" y="1012"/>
                </a:cubicBezTo>
                <a:close/>
                <a:moveTo>
                  <a:pt x="875" y="989"/>
                </a:moveTo>
                <a:cubicBezTo>
                  <a:pt x="888" y="989"/>
                  <a:pt x="898" y="999"/>
                  <a:pt x="898" y="1012"/>
                </a:cubicBezTo>
                <a:cubicBezTo>
                  <a:pt x="898" y="1025"/>
                  <a:pt x="888" y="1036"/>
                  <a:pt x="875" y="1036"/>
                </a:cubicBezTo>
                <a:cubicBezTo>
                  <a:pt x="862" y="1036"/>
                  <a:pt x="851" y="1025"/>
                  <a:pt x="851" y="1012"/>
                </a:cubicBezTo>
                <a:cubicBezTo>
                  <a:pt x="851" y="999"/>
                  <a:pt x="862" y="989"/>
                  <a:pt x="875" y="989"/>
                </a:cubicBezTo>
                <a:close/>
                <a:moveTo>
                  <a:pt x="192" y="350"/>
                </a:moveTo>
                <a:cubicBezTo>
                  <a:pt x="236" y="350"/>
                  <a:pt x="236" y="350"/>
                  <a:pt x="236" y="350"/>
                </a:cubicBezTo>
                <a:cubicBezTo>
                  <a:pt x="759" y="350"/>
                  <a:pt x="759" y="350"/>
                  <a:pt x="759" y="350"/>
                </a:cubicBezTo>
                <a:cubicBezTo>
                  <a:pt x="803" y="350"/>
                  <a:pt x="803" y="350"/>
                  <a:pt x="803" y="350"/>
                </a:cubicBezTo>
                <a:cubicBezTo>
                  <a:pt x="813" y="350"/>
                  <a:pt x="821" y="342"/>
                  <a:pt x="821" y="332"/>
                </a:cubicBezTo>
                <a:cubicBezTo>
                  <a:pt x="821" y="323"/>
                  <a:pt x="813" y="315"/>
                  <a:pt x="803" y="315"/>
                </a:cubicBezTo>
                <a:cubicBezTo>
                  <a:pt x="776" y="315"/>
                  <a:pt x="776" y="315"/>
                  <a:pt x="776" y="315"/>
                </a:cubicBezTo>
                <a:cubicBezTo>
                  <a:pt x="767" y="175"/>
                  <a:pt x="655" y="63"/>
                  <a:pt x="515" y="54"/>
                </a:cubicBezTo>
                <a:cubicBezTo>
                  <a:pt x="515" y="17"/>
                  <a:pt x="515" y="17"/>
                  <a:pt x="515" y="17"/>
                </a:cubicBezTo>
                <a:cubicBezTo>
                  <a:pt x="515" y="8"/>
                  <a:pt x="507" y="0"/>
                  <a:pt x="497" y="0"/>
                </a:cubicBezTo>
                <a:cubicBezTo>
                  <a:pt x="488" y="0"/>
                  <a:pt x="480" y="8"/>
                  <a:pt x="480" y="17"/>
                </a:cubicBezTo>
                <a:cubicBezTo>
                  <a:pt x="480" y="54"/>
                  <a:pt x="480" y="54"/>
                  <a:pt x="480" y="54"/>
                </a:cubicBezTo>
                <a:cubicBezTo>
                  <a:pt x="340" y="63"/>
                  <a:pt x="228" y="175"/>
                  <a:pt x="219" y="315"/>
                </a:cubicBezTo>
                <a:cubicBezTo>
                  <a:pt x="192" y="315"/>
                  <a:pt x="192" y="315"/>
                  <a:pt x="192" y="315"/>
                </a:cubicBezTo>
                <a:cubicBezTo>
                  <a:pt x="182" y="315"/>
                  <a:pt x="174" y="323"/>
                  <a:pt x="174" y="332"/>
                </a:cubicBezTo>
                <a:cubicBezTo>
                  <a:pt x="174" y="342"/>
                  <a:pt x="182" y="350"/>
                  <a:pt x="192" y="350"/>
                </a:cubicBezTo>
                <a:close/>
                <a:moveTo>
                  <a:pt x="497" y="88"/>
                </a:moveTo>
                <a:cubicBezTo>
                  <a:pt x="626" y="88"/>
                  <a:pt x="732" y="188"/>
                  <a:pt x="741" y="315"/>
                </a:cubicBezTo>
                <a:cubicBezTo>
                  <a:pt x="254" y="315"/>
                  <a:pt x="254" y="315"/>
                  <a:pt x="254" y="315"/>
                </a:cubicBezTo>
                <a:cubicBezTo>
                  <a:pt x="263" y="188"/>
                  <a:pt x="369" y="88"/>
                  <a:pt x="497" y="8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AF5E96F-7624-84C7-E9DD-7A0D0FF0D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4124" y="6215444"/>
            <a:ext cx="352792" cy="365125"/>
          </a:xfrm>
          <a:prstGeom prst="rect">
            <a:avLst/>
          </a:prstGeom>
        </p:spPr>
        <p:txBody>
          <a:bodyPr vert="horz" lIns="0" tIns="45708" rIns="0" bIns="45708" rtlCol="0" anchor="ctr"/>
          <a:lstStyle>
            <a:lvl1pPr algn="l">
              <a:defRPr lang="en-GB" sz="900" b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61AABEC-672F-4B68-B914-690DA978312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BB5450-97D3-45A4-0729-64EDF92B466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82765" y="6363469"/>
            <a:ext cx="1865113" cy="25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389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7F102-8305-ABF0-C23C-A686D16EA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235" y="78377"/>
            <a:ext cx="10515600" cy="722812"/>
          </a:xfrm>
        </p:spPr>
        <p:txBody>
          <a:bodyPr>
            <a:normAutofit/>
          </a:bodyPr>
          <a:lstStyle/>
          <a:p>
            <a:r>
              <a:rPr lang="en-US" sz="2500" dirty="0"/>
              <a:t>Registered Apprenticeship Programs in Puerto Rico by Economic Sectors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E0FB9B-B328-CBEB-C730-62FBD22BA3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549292"/>
              </p:ext>
            </p:extLst>
          </p:nvPr>
        </p:nvGraphicFramePr>
        <p:xfrm>
          <a:off x="2" y="796378"/>
          <a:ext cx="12191999" cy="509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082">
                  <a:extLst>
                    <a:ext uri="{9D8B030D-6E8A-4147-A177-3AD203B41FA5}">
                      <a16:colId xmlns:a16="http://schemas.microsoft.com/office/drawing/2014/main" val="483810104"/>
                    </a:ext>
                  </a:extLst>
                </a:gridCol>
                <a:gridCol w="2358190">
                  <a:extLst>
                    <a:ext uri="{9D8B030D-6E8A-4147-A177-3AD203B41FA5}">
                      <a16:colId xmlns:a16="http://schemas.microsoft.com/office/drawing/2014/main" val="3249277005"/>
                    </a:ext>
                  </a:extLst>
                </a:gridCol>
                <a:gridCol w="2923673">
                  <a:extLst>
                    <a:ext uri="{9D8B030D-6E8A-4147-A177-3AD203B41FA5}">
                      <a16:colId xmlns:a16="http://schemas.microsoft.com/office/drawing/2014/main" val="2875109433"/>
                    </a:ext>
                  </a:extLst>
                </a:gridCol>
                <a:gridCol w="1915027">
                  <a:extLst>
                    <a:ext uri="{9D8B030D-6E8A-4147-A177-3AD203B41FA5}">
                      <a16:colId xmlns:a16="http://schemas.microsoft.com/office/drawing/2014/main" val="2569754534"/>
                    </a:ext>
                  </a:extLst>
                </a:gridCol>
                <a:gridCol w="1915027">
                  <a:extLst>
                    <a:ext uri="{9D8B030D-6E8A-4147-A177-3AD203B41FA5}">
                      <a16:colId xmlns:a16="http://schemas.microsoft.com/office/drawing/2014/main" val="3914616844"/>
                    </a:ext>
                  </a:extLst>
                </a:gridCol>
              </a:tblGrid>
              <a:tr h="3605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Supply Chain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Agriculture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862594"/>
                  </a:ext>
                </a:extLst>
              </a:tr>
              <a:tr h="2837007">
                <a:tc>
                  <a:txBody>
                    <a:bodyPr/>
                    <a:lstStyle/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PR Laborer’s Joint Apprenticeship &amp; Training Committee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West, LLC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T &amp; O Project Management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en-P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IUPAT International Union of Painters and Allied Trades DC 9 - Puerto Rico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LCSWL, LLC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Netwave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</a:t>
                      </a: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APPLICA, INC.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7 Eagle Group Caribe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Red Venture Coqui, LLC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Amphenol Advanced Sensors (tech/logistic)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Dulzura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Borincana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(food)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3. Coopervision (medical device)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Bethel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Yuut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(textile)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Hamilton Sundstrand (aerospace)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Hardwick Tactical (textile)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Kandor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Manufacturing, Inc. (textile)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Nypro (medical device)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PR Industries for the Blind (textile)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Guidant (medical device)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PRIMEX/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Gascó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Industrial (supply chain)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Sonnell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Truck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Lufthanza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Technics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Agro</a:t>
                      </a:r>
                      <a:r>
                        <a:rPr lang="en-US" sz="1400" dirty="0"/>
                        <a:t> Tropical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965468"/>
                  </a:ext>
                </a:extLst>
              </a:tr>
              <a:tr h="63092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Energy</a:t>
                      </a:r>
                    </a:p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Education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Services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Entertainment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988322"/>
                  </a:ext>
                </a:extLst>
              </a:tr>
              <a:tr h="10059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LUMA Energy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Asociación de Servicios a la Niñez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Asociación de Restaurantes (ASORE)</a:t>
                      </a:r>
                      <a:endParaRPr lang="en-P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 Film </a:t>
                      </a:r>
                      <a:r>
                        <a:rPr lang="es-E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996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367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309" y="1516611"/>
            <a:ext cx="10515600" cy="5202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R" sz="32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7A82C95-6AB1-EC01-F2B0-DFB16988E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938601"/>
              </p:ext>
            </p:extLst>
          </p:nvPr>
        </p:nvGraphicFramePr>
        <p:xfrm>
          <a:off x="0" y="779418"/>
          <a:ext cx="12192001" cy="6132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19">
                  <a:extLst>
                    <a:ext uri="{9D8B030D-6E8A-4147-A177-3AD203B41FA5}">
                      <a16:colId xmlns:a16="http://schemas.microsoft.com/office/drawing/2014/main" val="3357490441"/>
                    </a:ext>
                  </a:extLst>
                </a:gridCol>
                <a:gridCol w="4284512">
                  <a:extLst>
                    <a:ext uri="{9D8B030D-6E8A-4147-A177-3AD203B41FA5}">
                      <a16:colId xmlns:a16="http://schemas.microsoft.com/office/drawing/2014/main" val="1696519272"/>
                    </a:ext>
                  </a:extLst>
                </a:gridCol>
                <a:gridCol w="2359069">
                  <a:extLst>
                    <a:ext uri="{9D8B030D-6E8A-4147-A177-3AD203B41FA5}">
                      <a16:colId xmlns:a16="http://schemas.microsoft.com/office/drawing/2014/main" val="858911517"/>
                    </a:ext>
                  </a:extLst>
                </a:gridCol>
                <a:gridCol w="2508401">
                  <a:extLst>
                    <a:ext uri="{9D8B030D-6E8A-4147-A177-3AD203B41FA5}">
                      <a16:colId xmlns:a16="http://schemas.microsoft.com/office/drawing/2014/main" val="1522431723"/>
                    </a:ext>
                  </a:extLst>
                </a:gridCol>
              </a:tblGrid>
              <a:tr h="75853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CONSTRUCTION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MANUFACTURING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 &amp; TRANSPORTATION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OTHERS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0127489"/>
                  </a:ext>
                </a:extLst>
              </a:tr>
              <a:tr h="339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Construction Craft Laborer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(0661 TB)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DIE SETTER (Forging)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(0121 TB)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ENERGY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2351988"/>
                  </a:ext>
                </a:extLst>
              </a:tr>
              <a:tr h="52899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Home Performance Laborer Residential, Revised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(2004 TB) </a:t>
                      </a:r>
                    </a:p>
                    <a:p>
                      <a:pPr algn="ctr" fontAlgn="ctr"/>
                      <a:endParaRPr lang="en-US" sz="105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Electromechanical Technician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(0167 CB)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Application Developer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(1129 CB)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LINE REPAIRER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(0284 TB)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4492497"/>
                  </a:ext>
                </a:extLst>
              </a:tr>
              <a:tr h="52899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RESIDENTIAL CARPENTER SPECIALIST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(0564 HY)</a:t>
                      </a:r>
                    </a:p>
                    <a:p>
                      <a:pPr algn="ctr" fontAlgn="ctr"/>
                      <a:endParaRPr lang="en-US" sz="105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INDUSTRIAL MACHINIST SYSTEM TECHNICIAN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(1037 TB)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IT Lab Technician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(3011 CB)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MANAGEMENT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2657353"/>
                  </a:ext>
                </a:extLst>
              </a:tr>
              <a:tr h="577980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INDUSTRIAL MANUFACTURING TECHNICIAN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(2031 TB)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Photocomposing </a:t>
                      </a:r>
                      <a:r>
                        <a:rPr lang="en-US" sz="105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Perforat</a:t>
                      </a: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MA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(0285 TB)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Restaurant Manager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(0593 CB)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5548433"/>
                  </a:ext>
                </a:extLst>
              </a:tr>
              <a:tr h="435509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Industrial Manufacturing Technician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(2031 CB)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Digital Marketer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(2077 CB)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OFFICE MANAGER/ADMIN SERVICES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(1033 TB)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3383820"/>
                  </a:ext>
                </a:extLst>
              </a:tr>
              <a:tr h="435509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Industrial Sewing Machine Operator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(2058 TB)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Cyber Security Support Technician 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(2050 CB)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ENTERTAINMENT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9649567"/>
                  </a:ext>
                </a:extLst>
              </a:tr>
              <a:tr h="376503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IT Lab Technician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(3011 CB)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Transportation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SCRIPT SUPERVISOR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(0445 CB)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6631262"/>
                  </a:ext>
                </a:extLst>
              </a:tr>
              <a:tr h="376503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MACHINE OPERATOR I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(0511 TB)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Diesel Mechanic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(0124 TB)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Screen Writer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(0445 TB)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3473777832"/>
                  </a:ext>
                </a:extLst>
              </a:tr>
              <a:tr h="376503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MACHINE SET-UP OPERATOR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(0958 TB)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Airframe Mechanic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(1044 TB)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FOOD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4820560"/>
                  </a:ext>
                </a:extLst>
              </a:tr>
              <a:tr h="528995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Mechanical Engineering Technician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(0777 CB)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COOK (Any Ind)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(0090 TB)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5012743"/>
                  </a:ext>
                </a:extLst>
              </a:tr>
              <a:tr h="379468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PRODUCTION TECHNOLOGIST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(1027 CB)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344951"/>
                  </a:ext>
                </a:extLst>
              </a:tr>
              <a:tr h="435509"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Tool and Die Maker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(0586 CB)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103642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29B9475-1EAE-8F06-7CBB-040AF7AF5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29" y="110776"/>
            <a:ext cx="10515600" cy="4910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Registered Occupations by Industry</a:t>
            </a:r>
          </a:p>
        </p:txBody>
      </p:sp>
    </p:spTree>
    <p:extLst>
      <p:ext uri="{BB962C8B-B14F-4D97-AF65-F5344CB8AC3E}">
        <p14:creationId xmlns:p14="http://schemas.microsoft.com/office/powerpoint/2010/main" val="2041661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38336"/>
            <a:ext cx="11179629" cy="49440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b="1" dirty="0">
                <a:solidFill>
                  <a:srgbClr val="002060"/>
                </a:solidFill>
                <a:cs typeface="Arial" panose="020B0604020202020204" pitchFamily="34" charset="0"/>
              </a:rPr>
              <a:t>The Puerto Rico Office of Apprenticeship works with the following partners:</a:t>
            </a:r>
          </a:p>
          <a:p>
            <a:pPr marL="0" indent="0" algn="just">
              <a:buNone/>
            </a:pPr>
            <a:endParaRPr lang="en-US" sz="1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Puerto Rico Department of Labor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Wagner Peyser </a:t>
            </a:r>
          </a:p>
          <a:p>
            <a:pPr lvl="1" algn="just"/>
            <a:r>
              <a:rPr lang="en-US" dirty="0" err="1">
                <a:solidFill>
                  <a:srgbClr val="002060"/>
                </a:solidFill>
                <a:cs typeface="Arial" panose="020B0604020202020204" pitchFamily="34" charset="0"/>
              </a:rPr>
              <a:t>Voc</a:t>
            </a: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-Rehab Administration</a:t>
            </a:r>
          </a:p>
          <a:p>
            <a:pPr algn="just"/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Workforce Development Local Boards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American Job Centers</a:t>
            </a:r>
          </a:p>
          <a:p>
            <a:pPr algn="just"/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Puerto Rico Department of Education</a:t>
            </a:r>
          </a:p>
          <a:p>
            <a:pPr lvl="1" algn="just"/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Career Technical Education (Carl D. Perkins) </a:t>
            </a:r>
          </a:p>
          <a:p>
            <a:pPr algn="just"/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Postsecondary colleges and technical schools</a:t>
            </a:r>
          </a:p>
          <a:p>
            <a:pPr algn="just"/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Agencies serving veterans</a:t>
            </a:r>
          </a:p>
          <a:p>
            <a:pPr algn="just"/>
            <a:endParaRPr lang="es-PR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PR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A04F111-2EB5-C539-5750-A2DD7862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WORKFORCE </a:t>
            </a:r>
            <a:r>
              <a:rPr lang="en-US" dirty="0">
                <a:latin typeface="+mn-lt"/>
              </a:rPr>
              <a:t>COLLABORATORS</a:t>
            </a:r>
          </a:p>
        </p:txBody>
      </p:sp>
    </p:spTree>
    <p:extLst>
      <p:ext uri="{BB962C8B-B14F-4D97-AF65-F5344CB8AC3E}">
        <p14:creationId xmlns:p14="http://schemas.microsoft.com/office/powerpoint/2010/main" val="1722708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" id="{985BB9A3-D0F4-4101-B51F-D9CE8D0E42D8}" vid="{BADFE282-5F7C-4778-B14A-2240E94CEA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 ESP</Template>
  <TotalTime>1070</TotalTime>
  <Words>1816</Words>
  <Application>Microsoft Office PowerPoint</Application>
  <PresentationFormat>Widescreen</PresentationFormat>
  <Paragraphs>457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Montserrat Light</vt:lpstr>
      <vt:lpstr>Wingdings</vt:lpstr>
      <vt:lpstr>Office Theme</vt:lpstr>
      <vt:lpstr>PUERTO RICO REGISTERED APPRENTICESHIP PROGRAM Beginnings Now  &amp; Then</vt:lpstr>
      <vt:lpstr>OUR BEGINNINGS</vt:lpstr>
      <vt:lpstr>PR Apprenticeship Team are</vt:lpstr>
      <vt:lpstr>What’s happened between 2018 to 2023</vt:lpstr>
      <vt:lpstr>STATISTICS for Fiscal Years 2021 TO 2023  </vt:lpstr>
      <vt:lpstr>WHITE HOUSE FOCUS INDUSTRIES</vt:lpstr>
      <vt:lpstr>Registered Apprenticeship Programs in Puerto Rico by Economic Sectors</vt:lpstr>
      <vt:lpstr>Registered Occupations by Industry</vt:lpstr>
      <vt:lpstr>WORKFORCE COLLABORATORS</vt:lpstr>
      <vt:lpstr>COMING SOON SPONSOR’S</vt:lpstr>
      <vt:lpstr>PowerPoint Presentation</vt:lpstr>
      <vt:lpstr>INVESTED FUNDS IN RAP UNTIL 04/2023</vt:lpstr>
      <vt:lpstr>CHALLENGES</vt:lpstr>
      <vt:lpstr>WHERE ARE WE GOING?</vt:lpstr>
      <vt:lpstr>Efforts to engage Educational Institutions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Departamento de Desarrollo Económico y Comercio</dc:title>
  <dc:creator>Nitza Rodriguez</dc:creator>
  <cp:lastModifiedBy>Paul Costello</cp:lastModifiedBy>
  <cp:revision>58</cp:revision>
  <dcterms:created xsi:type="dcterms:W3CDTF">2021-03-26T15:24:06Z</dcterms:created>
  <dcterms:modified xsi:type="dcterms:W3CDTF">2023-05-15T03:08:31Z</dcterms:modified>
</cp:coreProperties>
</file>